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66" r:id="rId2"/>
    <p:sldMasterId id="2147483672" r:id="rId3"/>
  </p:sldMasterIdLst>
  <p:notesMasterIdLst>
    <p:notesMasterId r:id="rId16"/>
  </p:notesMasterIdLst>
  <p:handoutMasterIdLst>
    <p:handoutMasterId r:id="rId17"/>
  </p:handoutMasterIdLst>
  <p:sldIdLst>
    <p:sldId id="259" r:id="rId4"/>
    <p:sldId id="262" r:id="rId5"/>
    <p:sldId id="260" r:id="rId6"/>
    <p:sldId id="258" r:id="rId7"/>
    <p:sldId id="264" r:id="rId8"/>
    <p:sldId id="265" r:id="rId9"/>
    <p:sldId id="272" r:id="rId10"/>
    <p:sldId id="267" r:id="rId11"/>
    <p:sldId id="269" r:id="rId12"/>
    <p:sldId id="298" r:id="rId13"/>
    <p:sldId id="295" r:id="rId14"/>
    <p:sldId id="297"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2">
          <p15:clr>
            <a:srgbClr val="A4A3A4"/>
          </p15:clr>
        </p15:guide>
        <p15:guide id="2" pos="3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4A56"/>
    <a:srgbClr val="003B49"/>
    <a:srgbClr val="2B5962"/>
    <a:srgbClr val="4B6E75"/>
    <a:srgbClr val="888F90"/>
    <a:srgbClr val="0A434F"/>
    <a:srgbClr val="B2B4B2"/>
    <a:srgbClr val="005F83"/>
    <a:srgbClr val="509E2F"/>
    <a:srgbClr val="3300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127" autoAdjust="0"/>
  </p:normalViewPr>
  <p:slideViewPr>
    <p:cSldViewPr snapToGrid="0" snapToObjects="1" showGuides="1">
      <p:cViewPr varScale="1">
        <p:scale>
          <a:sx n="84" d="100"/>
          <a:sy n="84" d="100"/>
        </p:scale>
        <p:origin x="768" y="126"/>
      </p:cViewPr>
      <p:guideLst>
        <p:guide orient="horz" pos="1582"/>
        <p:guide pos="3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58EE4D-8A6D-FE43-9221-048F51E281B9}" type="datetimeFigureOut">
              <a:rPr lang="en-US" smtClean="0"/>
              <a:t>2/1/2021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0D20F39-116C-1340-B5D6-764DD69AD68F}" type="slidenum">
              <a:rPr lang="en-US" smtClean="0"/>
              <a:t>‹#›</a:t>
            </a:fld>
            <a:endParaRPr lang="en-US"/>
          </a:p>
        </p:txBody>
      </p:sp>
    </p:spTree>
    <p:extLst>
      <p:ext uri="{BB962C8B-B14F-4D97-AF65-F5344CB8AC3E}">
        <p14:creationId xmlns:p14="http://schemas.microsoft.com/office/powerpoint/2010/main" val="432078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6DFD43-16A4-4CAD-A78D-E7EFD31C85AC}" type="datetimeFigureOut">
              <a:rPr lang="en-US" smtClean="0"/>
              <a:t>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4E08AD-9169-46DB-B05A-3957CC5B2A4D}" type="slidenum">
              <a:rPr lang="en-US" smtClean="0"/>
              <a:t>‹#›</a:t>
            </a:fld>
            <a:endParaRPr lang="en-US"/>
          </a:p>
        </p:txBody>
      </p:sp>
    </p:spTree>
    <p:extLst>
      <p:ext uri="{BB962C8B-B14F-4D97-AF65-F5344CB8AC3E}">
        <p14:creationId xmlns:p14="http://schemas.microsoft.com/office/powerpoint/2010/main" val="3904318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Eustress</a:t>
            </a:r>
            <a:r>
              <a:rPr lang="en-US" sz="1200" b="0" i="0" u="none" strike="noStrike" kern="1200" dirty="0">
                <a:solidFill>
                  <a:schemeClr val="tx1"/>
                </a:solidFill>
                <a:effectLst/>
                <a:latin typeface="+mn-lt"/>
                <a:ea typeface="+mn-ea"/>
                <a:cs typeface="+mn-cs"/>
              </a:rPr>
              <a:t> is positive and beneficial. We may feel challenged, but the sources of the stress are meaningful opportunities Examples of eustress include graduating from college, getting married, receiving a promotion, or changing jobs.</a:t>
            </a:r>
            <a:endParaRPr lang="en-US" dirty="0">
              <a:effectLst/>
            </a:endParaRPr>
          </a:p>
          <a:p>
            <a:pPr rtl="0"/>
            <a:endParaRPr lang="en-US" sz="1200" b="1" i="0" u="none" strike="noStrike" kern="1200" dirty="0">
              <a:solidFill>
                <a:schemeClr val="tx1"/>
              </a:solidFill>
              <a:effectLst/>
              <a:latin typeface="+mn-lt"/>
              <a:ea typeface="+mn-ea"/>
              <a:cs typeface="+mn-cs"/>
            </a:endParaRPr>
          </a:p>
          <a:p>
            <a:pPr rtl="0"/>
            <a:r>
              <a:rPr lang="en-US" sz="1200" b="1" i="0" u="none" strike="noStrike" kern="1200" dirty="0">
                <a:solidFill>
                  <a:schemeClr val="tx1"/>
                </a:solidFill>
                <a:effectLst/>
                <a:latin typeface="+mn-lt"/>
                <a:ea typeface="+mn-ea"/>
                <a:cs typeface="+mn-cs"/>
              </a:rPr>
              <a:t>Distress</a:t>
            </a:r>
            <a:r>
              <a:rPr lang="en-US" sz="1200" b="0" i="0" u="none" strike="noStrike" kern="1200" dirty="0">
                <a:solidFill>
                  <a:schemeClr val="tx1"/>
                </a:solidFill>
                <a:effectLst/>
                <a:latin typeface="+mn-lt"/>
                <a:ea typeface="+mn-ea"/>
                <a:cs typeface="+mn-cs"/>
              </a:rPr>
              <a:t> is a continuous experience of feeling overwhelmed, oppressed, and behind in our responsibilities. Examples of distress include financial difficulties, conflicts in relationships, excessive obligations, managing a chronic illness, or experiencing a trauma.</a:t>
            </a:r>
            <a:endParaRPr lang="en-US" dirty="0">
              <a:effectLst/>
            </a:endParaRPr>
          </a:p>
          <a:p>
            <a:pPr rtl="0"/>
            <a:br>
              <a:rPr lang="en-US" dirty="0"/>
            </a:br>
            <a:endParaRPr lang="en-US" dirty="0"/>
          </a:p>
        </p:txBody>
      </p:sp>
      <p:sp>
        <p:nvSpPr>
          <p:cNvPr id="4" name="Slide Number Placeholder 3"/>
          <p:cNvSpPr>
            <a:spLocks noGrp="1"/>
          </p:cNvSpPr>
          <p:nvPr>
            <p:ph type="sldNum" sz="quarter" idx="5"/>
          </p:nvPr>
        </p:nvSpPr>
        <p:spPr/>
        <p:txBody>
          <a:bodyPr/>
          <a:lstStyle/>
          <a:p>
            <a:fld id="{2A4E08AD-9169-46DB-B05A-3957CC5B2A4D}" type="slidenum">
              <a:rPr lang="en-US" smtClean="0"/>
              <a:t>2</a:t>
            </a:fld>
            <a:endParaRPr lang="en-US"/>
          </a:p>
        </p:txBody>
      </p:sp>
    </p:spTree>
    <p:extLst>
      <p:ext uri="{BB962C8B-B14F-4D97-AF65-F5344CB8AC3E}">
        <p14:creationId xmlns:p14="http://schemas.microsoft.com/office/powerpoint/2010/main" val="3268331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Environmental factors (weather, noise, traffic)</a:t>
            </a:r>
          </a:p>
          <a:p>
            <a:r>
              <a:rPr lang="en-US" dirty="0"/>
              <a:t>Changes/Transitions (work, school, relationships)</a:t>
            </a:r>
          </a:p>
          <a:p>
            <a:r>
              <a:rPr lang="en-US" dirty="0"/>
              <a:t>Social factors (deadlines, finances, interpersonal conflict)</a:t>
            </a:r>
          </a:p>
          <a:p>
            <a:r>
              <a:rPr lang="en-US" dirty="0"/>
              <a:t>Your thoughts (the way your brain interprets changes in the environment and determines when to turn on the stress response)</a:t>
            </a:r>
          </a:p>
          <a:p>
            <a:r>
              <a:rPr lang="en-US" dirty="0"/>
              <a:t>Physiological factors (lack of sleep, poor nutrition, illness, injuries, headaches, anxiety, depression)</a:t>
            </a:r>
          </a:p>
          <a:p>
            <a:endParaRPr lang="en-US" dirty="0"/>
          </a:p>
        </p:txBody>
      </p:sp>
      <p:sp>
        <p:nvSpPr>
          <p:cNvPr id="4" name="Slide Number Placeholder 3"/>
          <p:cNvSpPr>
            <a:spLocks noGrp="1"/>
          </p:cNvSpPr>
          <p:nvPr>
            <p:ph type="sldNum" sz="quarter" idx="5"/>
          </p:nvPr>
        </p:nvSpPr>
        <p:spPr/>
        <p:txBody>
          <a:bodyPr/>
          <a:lstStyle/>
          <a:p>
            <a:fld id="{2A4E08AD-9169-46DB-B05A-3957CC5B2A4D}" type="slidenum">
              <a:rPr lang="en-US" smtClean="0"/>
              <a:t>3</a:t>
            </a:fld>
            <a:endParaRPr lang="en-US"/>
          </a:p>
        </p:txBody>
      </p:sp>
    </p:spTree>
    <p:extLst>
      <p:ext uri="{BB962C8B-B14F-4D97-AF65-F5344CB8AC3E}">
        <p14:creationId xmlns:p14="http://schemas.microsoft.com/office/powerpoint/2010/main" val="2574774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Problem - Make list, establish boundaries, walk away, improv time management, reach out for help</a:t>
            </a:r>
          </a:p>
          <a:p>
            <a:r>
              <a:rPr lang="en-US" dirty="0"/>
              <a:t>Emotion - Clean, yoga, music, exercise, play with pets, hang w/friends, use humor</a:t>
            </a:r>
          </a:p>
          <a:p>
            <a:endParaRPr lang="en-US" dirty="0"/>
          </a:p>
          <a:p>
            <a:endParaRPr lang="en-US" dirty="0"/>
          </a:p>
        </p:txBody>
      </p:sp>
      <p:sp>
        <p:nvSpPr>
          <p:cNvPr id="4" name="Slide Number Placeholder 3"/>
          <p:cNvSpPr>
            <a:spLocks noGrp="1"/>
          </p:cNvSpPr>
          <p:nvPr>
            <p:ph type="sldNum" sz="quarter" idx="5"/>
          </p:nvPr>
        </p:nvSpPr>
        <p:spPr/>
        <p:txBody>
          <a:bodyPr/>
          <a:lstStyle/>
          <a:p>
            <a:fld id="{2A4E08AD-9169-46DB-B05A-3957CC5B2A4D}" type="slidenum">
              <a:rPr lang="en-US" smtClean="0"/>
              <a:t>5</a:t>
            </a:fld>
            <a:endParaRPr lang="en-US"/>
          </a:p>
        </p:txBody>
      </p:sp>
    </p:spTree>
    <p:extLst>
      <p:ext uri="{BB962C8B-B14F-4D97-AF65-F5344CB8AC3E}">
        <p14:creationId xmlns:p14="http://schemas.microsoft.com/office/powerpoint/2010/main" val="1878277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4E08AD-9169-46DB-B05A-3957CC5B2A4D}" type="slidenum">
              <a:rPr lang="en-US" smtClean="0"/>
              <a:t>6</a:t>
            </a:fld>
            <a:endParaRPr lang="en-US"/>
          </a:p>
        </p:txBody>
      </p:sp>
    </p:spTree>
    <p:extLst>
      <p:ext uri="{BB962C8B-B14F-4D97-AF65-F5344CB8AC3E}">
        <p14:creationId xmlns:p14="http://schemas.microsoft.com/office/powerpoint/2010/main" val="1957900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None/>
            </a:pPr>
            <a:r>
              <a:rPr lang="en-US" sz="1200" dirty="0">
                <a:solidFill>
                  <a:srgbClr val="00FF00"/>
                </a:solidFill>
              </a:rPr>
              <a:t>Mental imagery – technique of focusing on positive images in your mind (script below)</a:t>
            </a:r>
          </a:p>
          <a:p>
            <a:pPr marL="0" lvl="0" indent="0" algn="l" rtl="0">
              <a:lnSpc>
                <a:spcPct val="115000"/>
              </a:lnSpc>
              <a:spcBef>
                <a:spcPts val="0"/>
              </a:spcBef>
              <a:spcAft>
                <a:spcPts val="0"/>
              </a:spcAft>
              <a:buNone/>
            </a:pPr>
            <a:r>
              <a:rPr lang="en-US" sz="1200" dirty="0">
                <a:solidFill>
                  <a:srgbClr val="00FF00"/>
                </a:solidFill>
              </a:rPr>
              <a:t>Keep your eyes closed, now picture the following:</a:t>
            </a:r>
          </a:p>
          <a:p>
            <a:pPr marL="0" lvl="0" indent="0" algn="l" rtl="0">
              <a:lnSpc>
                <a:spcPct val="115000"/>
              </a:lnSpc>
              <a:spcBef>
                <a:spcPts val="0"/>
              </a:spcBef>
              <a:spcAft>
                <a:spcPts val="0"/>
              </a:spcAft>
              <a:buNone/>
            </a:pPr>
            <a:r>
              <a:rPr lang="en-US" sz="1200" dirty="0">
                <a:solidFill>
                  <a:srgbClr val="00FF00"/>
                </a:solidFill>
              </a:rPr>
              <a:t>•Imagine that you are in the park sitting under a tree during the spring season.  The breeze is cool across your face; you are listening to one of your favorite songs, and you can hear the birds singing.</a:t>
            </a:r>
          </a:p>
          <a:p>
            <a:pPr marL="0" lvl="0" indent="0" algn="l" rtl="0">
              <a:lnSpc>
                <a:spcPct val="115000"/>
              </a:lnSpc>
              <a:spcBef>
                <a:spcPts val="0"/>
              </a:spcBef>
              <a:spcAft>
                <a:spcPts val="0"/>
              </a:spcAft>
              <a:buNone/>
            </a:pPr>
            <a:r>
              <a:rPr lang="en-US" sz="1200" dirty="0">
                <a:solidFill>
                  <a:srgbClr val="00FF00"/>
                </a:solidFill>
              </a:rPr>
              <a:t>•Think about how it smells, looks, sounds, and feels</a:t>
            </a:r>
          </a:p>
          <a:p>
            <a:pPr marL="0" lvl="0" indent="0" algn="l" rtl="0">
              <a:lnSpc>
                <a:spcPct val="115000"/>
              </a:lnSpc>
              <a:spcBef>
                <a:spcPts val="0"/>
              </a:spcBef>
              <a:spcAft>
                <a:spcPts val="0"/>
              </a:spcAft>
              <a:buNone/>
            </a:pPr>
            <a:r>
              <a:rPr lang="en-US" sz="1200" dirty="0">
                <a:solidFill>
                  <a:srgbClr val="00FF00"/>
                </a:solidFill>
              </a:rPr>
              <a:t>•When you are ready, open your eyes.</a:t>
            </a:r>
          </a:p>
          <a:p>
            <a:pPr marL="0" lvl="0" indent="0" algn="l" rtl="0">
              <a:lnSpc>
                <a:spcPct val="115000"/>
              </a:lnSpc>
              <a:spcBef>
                <a:spcPts val="0"/>
              </a:spcBef>
              <a:spcAft>
                <a:spcPts val="0"/>
              </a:spcAft>
              <a:buNone/>
            </a:pPr>
            <a:r>
              <a:rPr lang="en-US" sz="1200" dirty="0">
                <a:solidFill>
                  <a:srgbClr val="00FF00"/>
                </a:solidFill>
              </a:rPr>
              <a:t>How did that feel, were you thinking about anything else during that mental imagery session? This is similar to meditation, only meditation attempts to push out all imagery and thoughts. It takes practice.</a:t>
            </a:r>
          </a:p>
          <a:p>
            <a:endParaRPr lang="en-US" dirty="0"/>
          </a:p>
        </p:txBody>
      </p:sp>
      <p:sp>
        <p:nvSpPr>
          <p:cNvPr id="4" name="Slide Number Placeholder 3"/>
          <p:cNvSpPr>
            <a:spLocks noGrp="1"/>
          </p:cNvSpPr>
          <p:nvPr>
            <p:ph type="sldNum" sz="quarter" idx="5"/>
          </p:nvPr>
        </p:nvSpPr>
        <p:spPr/>
        <p:txBody>
          <a:bodyPr/>
          <a:lstStyle/>
          <a:p>
            <a:fld id="{2A4E08AD-9169-46DB-B05A-3957CC5B2A4D}" type="slidenum">
              <a:rPr lang="en-US" smtClean="0"/>
              <a:t>7</a:t>
            </a:fld>
            <a:endParaRPr lang="en-US"/>
          </a:p>
        </p:txBody>
      </p:sp>
    </p:spTree>
    <p:extLst>
      <p:ext uri="{BB962C8B-B14F-4D97-AF65-F5344CB8AC3E}">
        <p14:creationId xmlns:p14="http://schemas.microsoft.com/office/powerpoint/2010/main" val="3334855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Try to wake up around the same time every day</a:t>
            </a:r>
          </a:p>
          <a:p>
            <a:r>
              <a:rPr lang="en-US" dirty="0"/>
              <a:t>Turn off electronics/screens at least 30 min. before bedtime </a:t>
            </a:r>
          </a:p>
          <a:p>
            <a:r>
              <a:rPr lang="en-US" dirty="0"/>
              <a:t>Try to maintain a regular pre-bed routine to prepare the brain for sleeping </a:t>
            </a:r>
          </a:p>
          <a:p>
            <a:r>
              <a:rPr lang="en-US" dirty="0"/>
              <a:t>Make your room as dark as you can tolerate</a:t>
            </a:r>
          </a:p>
          <a:p>
            <a:r>
              <a:rPr lang="en-US" dirty="0"/>
              <a:t>Turn the ringer of your phone off</a:t>
            </a:r>
          </a:p>
          <a:p>
            <a:r>
              <a:rPr lang="en-US" dirty="0"/>
              <a:t>Avoid caffeine after 3PM</a:t>
            </a:r>
          </a:p>
          <a:p>
            <a:r>
              <a:rPr lang="en-US" dirty="0"/>
              <a:t>If needing background noise from a TV or other source, use the sleep timer to avoid noise that will disrupt your sleep cycle </a:t>
            </a:r>
          </a:p>
        </p:txBody>
      </p:sp>
      <p:sp>
        <p:nvSpPr>
          <p:cNvPr id="4" name="Slide Number Placeholder 3"/>
          <p:cNvSpPr>
            <a:spLocks noGrp="1"/>
          </p:cNvSpPr>
          <p:nvPr>
            <p:ph type="sldNum" sz="quarter" idx="5"/>
          </p:nvPr>
        </p:nvSpPr>
        <p:spPr/>
        <p:txBody>
          <a:bodyPr/>
          <a:lstStyle/>
          <a:p>
            <a:fld id="{2A4E08AD-9169-46DB-B05A-3957CC5B2A4D}" type="slidenum">
              <a:rPr lang="en-US" smtClean="0"/>
              <a:t>10</a:t>
            </a:fld>
            <a:endParaRPr lang="en-US"/>
          </a:p>
        </p:txBody>
      </p:sp>
    </p:spTree>
    <p:extLst>
      <p:ext uri="{BB962C8B-B14F-4D97-AF65-F5344CB8AC3E}">
        <p14:creationId xmlns:p14="http://schemas.microsoft.com/office/powerpoint/2010/main" val="131403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6703B-81A3-431E-95EB-0CBF8D88BDB5}" type="slidenum">
              <a:rPr lang="en-US" smtClean="0"/>
              <a:t>11</a:t>
            </a:fld>
            <a:endParaRPr lang="en-US"/>
          </a:p>
        </p:txBody>
      </p:sp>
    </p:spTree>
    <p:extLst>
      <p:ext uri="{BB962C8B-B14F-4D97-AF65-F5344CB8AC3E}">
        <p14:creationId xmlns:p14="http://schemas.microsoft.com/office/powerpoint/2010/main" val="29357492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534546"/>
            <a:ext cx="6972300" cy="2923154"/>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9" name="Picture 8"/>
          <p:cNvPicPr>
            <a:picLocks noChangeAspect="1"/>
          </p:cNvPicPr>
          <p:nvPr userDrawn="1"/>
        </p:nvPicPr>
        <p:blipFill>
          <a:blip r:embed="rId2"/>
          <a:stretch>
            <a:fillRect/>
          </a:stretch>
        </p:blipFill>
        <p:spPr>
          <a:xfrm>
            <a:off x="7987284" y="4142233"/>
            <a:ext cx="1010412" cy="817245"/>
          </a:xfrm>
          <a:prstGeom prst="rect">
            <a:avLst/>
          </a:prstGeom>
        </p:spPr>
      </p:pic>
      <p:pic>
        <p:nvPicPr>
          <p:cNvPr id="6" name="Picture 5" descr="SquGrid_36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3825"/>
            <a:ext cx="9144000" cy="342900"/>
          </a:xfrm>
          <a:prstGeom prst="rect">
            <a:avLst/>
          </a:prstGeom>
        </p:spPr>
      </p:pic>
    </p:spTree>
    <p:extLst>
      <p:ext uri="{BB962C8B-B14F-4D97-AF65-F5344CB8AC3E}">
        <p14:creationId xmlns:p14="http://schemas.microsoft.com/office/powerpoint/2010/main" val="339719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278633"/>
            <a:ext cx="8184662" cy="743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4" name="Text Placeholder 9"/>
          <p:cNvSpPr>
            <a:spLocks noGrp="1"/>
          </p:cNvSpPr>
          <p:nvPr>
            <p:ph type="body" sz="quarter" idx="11" hasCustomPrompt="1"/>
          </p:nvPr>
        </p:nvSpPr>
        <p:spPr>
          <a:xfrm>
            <a:off x="659305" y="1740180"/>
            <a:ext cx="8197114" cy="2857565"/>
          </a:xfrm>
          <a:prstGeom prst="rect">
            <a:avLst/>
          </a:prstGeom>
        </p:spPr>
        <p:txBody>
          <a:bodyPr/>
          <a:lstStyle>
            <a:lvl1pPr marL="342900" indent="-342900">
              <a:buFont typeface="Lucida Grande"/>
              <a:buChar char="&gt;"/>
              <a:defRPr sz="2400" b="0" i="0" baseline="0">
                <a:solidFill>
                  <a:srgbClr val="003B49"/>
                </a:solidFill>
                <a:latin typeface="Orgon Slab ExtraLight"/>
                <a:cs typeface="Orgon Slab ExtraLight"/>
              </a:defRPr>
            </a:lvl1pPr>
            <a:lvl2pPr>
              <a:defRPr sz="2000" b="0" i="0" baseline="0">
                <a:solidFill>
                  <a:srgbClr val="003B49"/>
                </a:solidFill>
                <a:latin typeface="Orgon Slab ExtraLight"/>
                <a:cs typeface="Orgon Slab ExtraLight"/>
              </a:defRPr>
            </a:lvl2pPr>
            <a:lvl3pPr marL="1143000" indent="-228600">
              <a:buSzPct val="100000"/>
              <a:buFont typeface="Lucida Grande"/>
              <a:buChar char="&gt;"/>
              <a:defRPr sz="1800" b="0" i="0" baseline="0">
                <a:solidFill>
                  <a:srgbClr val="003B49"/>
                </a:solidFill>
                <a:latin typeface="Orgon Slab ExtraLight"/>
                <a:cs typeface="Orgon Slab ExtraLight"/>
              </a:defRPr>
            </a:lvl3pPr>
            <a:lvl4pPr>
              <a:defRPr sz="1600" b="0" i="0" baseline="0">
                <a:solidFill>
                  <a:srgbClr val="003B49"/>
                </a:solidFill>
                <a:latin typeface="Orgon Slab ExtraLight"/>
                <a:cs typeface="Orgon Slab ExtraLight"/>
              </a:defRPr>
            </a:lvl4pPr>
            <a:lvl5pPr marL="2057400" indent="-228600">
              <a:buFont typeface="Lucida Grande"/>
              <a:buChar char="&gt;"/>
              <a:defRPr sz="1400" b="0" i="0" baseline="0">
                <a:solidFill>
                  <a:srgbClr val="003B49"/>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5" name="Text Placeholder 5"/>
          <p:cNvSpPr>
            <a:spLocks noGrp="1"/>
          </p:cNvSpPr>
          <p:nvPr>
            <p:ph type="body" sz="quarter" idx="12" hasCustomPrompt="1"/>
          </p:nvPr>
        </p:nvSpPr>
        <p:spPr>
          <a:xfrm>
            <a:off x="671757" y="1298002"/>
            <a:ext cx="8184662" cy="308378"/>
          </a:xfrm>
          <a:prstGeom prst="rect">
            <a:avLst/>
          </a:prstGeom>
        </p:spPr>
        <p:txBody>
          <a:bodyPr>
            <a:noAutofit/>
          </a:bodyPr>
          <a:lstStyle>
            <a:lvl1pPr marL="0" indent="0">
              <a:lnSpc>
                <a:spcPct val="90000"/>
              </a:lnSpc>
              <a:buNone/>
              <a:defRPr sz="2400" b="0" i="0" baseline="0">
                <a:solidFill>
                  <a:srgbClr val="003B49"/>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142488"/>
            <a:ext cx="9342553" cy="350345"/>
          </a:xfrm>
          <a:prstGeom prst="rect">
            <a:avLst/>
          </a:prstGeom>
        </p:spPr>
      </p:pic>
      <p:pic>
        <p:nvPicPr>
          <p:cNvPr id="7" name="Picture 6"/>
          <p:cNvPicPr>
            <a:picLocks noChangeAspect="1"/>
          </p:cNvPicPr>
          <p:nvPr userDrawn="1"/>
        </p:nvPicPr>
        <p:blipFill>
          <a:blip r:embed="rId3"/>
          <a:stretch>
            <a:fillRect/>
          </a:stretch>
        </p:blipFill>
        <p:spPr>
          <a:xfrm>
            <a:off x="7991856" y="4141789"/>
            <a:ext cx="1010412" cy="817245"/>
          </a:xfrm>
          <a:prstGeom prst="rect">
            <a:avLst/>
          </a:prstGeom>
        </p:spPr>
      </p:pic>
    </p:spTree>
    <p:extLst>
      <p:ext uri="{BB962C8B-B14F-4D97-AF65-F5344CB8AC3E}">
        <p14:creationId xmlns:p14="http://schemas.microsoft.com/office/powerpoint/2010/main" val="818143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278633"/>
            <a:ext cx="8184662" cy="743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6" name="Text Placeholder 9"/>
          <p:cNvSpPr>
            <a:spLocks noGrp="1"/>
          </p:cNvSpPr>
          <p:nvPr>
            <p:ph type="body" sz="quarter" idx="11" hasCustomPrompt="1"/>
          </p:nvPr>
        </p:nvSpPr>
        <p:spPr>
          <a:xfrm>
            <a:off x="659305" y="1302545"/>
            <a:ext cx="8076956" cy="3011623"/>
          </a:xfrm>
          <a:prstGeom prst="rect">
            <a:avLst/>
          </a:prstGeom>
        </p:spPr>
        <p:txBody>
          <a:bodyPr/>
          <a:lstStyle>
            <a:lvl1pPr marL="342900" indent="-342900">
              <a:buFont typeface="Lucida Grande"/>
              <a:buChar char="&gt;"/>
              <a:defRPr sz="2400" b="0" i="0" baseline="0">
                <a:solidFill>
                  <a:srgbClr val="003B49"/>
                </a:solidFill>
                <a:latin typeface="Orgon Slab Light"/>
                <a:cs typeface="Orgon Slab Light"/>
              </a:defRPr>
            </a:lvl1pPr>
            <a:lvl2pPr>
              <a:defRPr sz="2000" b="0" i="0" baseline="0">
                <a:solidFill>
                  <a:srgbClr val="003B49"/>
                </a:solidFill>
                <a:latin typeface="Orgon Slab Light"/>
                <a:cs typeface="Orgon Slab Light"/>
              </a:defRPr>
            </a:lvl2pPr>
            <a:lvl3pPr marL="1143000" indent="-228600">
              <a:buSzPct val="100000"/>
              <a:buFont typeface="Lucida Grande"/>
              <a:buChar char="&gt;"/>
              <a:defRPr sz="1800" b="0" i="0" baseline="0">
                <a:solidFill>
                  <a:srgbClr val="003B49"/>
                </a:solidFill>
                <a:latin typeface="Orgon Slab Light"/>
                <a:cs typeface="Orgon Slab Light"/>
              </a:defRPr>
            </a:lvl3pPr>
            <a:lvl4pPr>
              <a:defRPr sz="1600" b="0" i="0" baseline="0">
                <a:solidFill>
                  <a:srgbClr val="003B49"/>
                </a:solidFill>
                <a:latin typeface="Orgon Slab Light"/>
                <a:cs typeface="Orgon Slab Light"/>
              </a:defRPr>
            </a:lvl4pPr>
            <a:lvl5pPr marL="2057400" indent="-228600">
              <a:buFont typeface="Lucida Grande"/>
              <a:buChar char="&gt;"/>
              <a:defRPr sz="1400" b="0" i="0" baseline="0">
                <a:solidFill>
                  <a:srgbClr val="003B49"/>
                </a:solidFill>
                <a:latin typeface="Orgon Slab Light"/>
                <a:cs typeface="Orgon Slab Light"/>
              </a:defRPr>
            </a:lvl5pPr>
          </a:lstStyle>
          <a:p>
            <a:pPr lvl="0"/>
            <a:r>
              <a:rPr lang="en-US" dirty="0"/>
              <a:t>Bulleted content here (</a:t>
            </a:r>
            <a:r>
              <a:rPr lang="en-US" dirty="0" err="1"/>
              <a:t>Orgon</a:t>
            </a:r>
            <a:r>
              <a:rPr lang="en-US" dirty="0"/>
              <a:t> Slab Light, 24 pt.)</a:t>
            </a:r>
          </a:p>
          <a:p>
            <a:pPr lvl="1"/>
            <a:r>
              <a:rPr lang="en-US" dirty="0"/>
              <a:t>Second level (</a:t>
            </a:r>
            <a:r>
              <a:rPr lang="en-US" dirty="0" err="1"/>
              <a:t>Orgon</a:t>
            </a:r>
            <a:r>
              <a:rPr lang="en-US" dirty="0"/>
              <a:t> Slab Light, 20)</a:t>
            </a:r>
          </a:p>
          <a:p>
            <a:pPr lvl="2"/>
            <a:r>
              <a:rPr lang="en-US" dirty="0"/>
              <a:t>Third level (</a:t>
            </a:r>
            <a:r>
              <a:rPr lang="en-US" dirty="0" err="1"/>
              <a:t>Orgon</a:t>
            </a:r>
            <a:r>
              <a:rPr lang="en-US" dirty="0"/>
              <a:t> Slab Light, 18)</a:t>
            </a:r>
          </a:p>
          <a:p>
            <a:pPr lvl="3"/>
            <a:r>
              <a:rPr lang="en-US" dirty="0"/>
              <a:t>Fourth level (</a:t>
            </a:r>
            <a:r>
              <a:rPr lang="en-US" dirty="0" err="1"/>
              <a:t>Orgon</a:t>
            </a:r>
            <a:r>
              <a:rPr lang="en-US" dirty="0"/>
              <a:t> Slab Light, 16)</a:t>
            </a:r>
          </a:p>
          <a:p>
            <a:pPr lvl="4"/>
            <a:r>
              <a:rPr lang="en-US" dirty="0"/>
              <a:t>Fifth level (</a:t>
            </a:r>
            <a:r>
              <a:rPr lang="en-US" dirty="0" err="1"/>
              <a:t>Orgon</a:t>
            </a:r>
            <a:r>
              <a:rPr lang="en-US" dirty="0"/>
              <a:t> Slab Light, 14)</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142488"/>
            <a:ext cx="9342553" cy="350345"/>
          </a:xfrm>
          <a:prstGeom prst="rect">
            <a:avLst/>
          </a:prstGeom>
        </p:spPr>
      </p:pic>
      <p:pic>
        <p:nvPicPr>
          <p:cNvPr id="7" name="Picture 6"/>
          <p:cNvPicPr>
            <a:picLocks noChangeAspect="1"/>
          </p:cNvPicPr>
          <p:nvPr userDrawn="1"/>
        </p:nvPicPr>
        <p:blipFill>
          <a:blip r:embed="rId3"/>
          <a:stretch>
            <a:fillRect/>
          </a:stretch>
        </p:blipFill>
        <p:spPr>
          <a:xfrm>
            <a:off x="7991856" y="4141789"/>
            <a:ext cx="1010412" cy="817245"/>
          </a:xfrm>
          <a:prstGeom prst="rect">
            <a:avLst/>
          </a:prstGeom>
        </p:spPr>
      </p:pic>
    </p:spTree>
    <p:extLst>
      <p:ext uri="{BB962C8B-B14F-4D97-AF65-F5344CB8AC3E}">
        <p14:creationId xmlns:p14="http://schemas.microsoft.com/office/powerpoint/2010/main" val="1785922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6" y="1302545"/>
            <a:ext cx="8021637" cy="3324225"/>
          </a:xfrm>
          <a:prstGeom prst="rect">
            <a:avLst/>
          </a:prstGeom>
        </p:spPr>
        <p:txBody>
          <a:bodyPr>
            <a:normAutofit/>
          </a:bodyPr>
          <a:lstStyle>
            <a:lvl1pPr marL="0" indent="0">
              <a:buNone/>
              <a:defRPr sz="2400" b="0" i="0" baseline="0">
                <a:solidFill>
                  <a:srgbClr val="003B49"/>
                </a:solidFill>
                <a:latin typeface="Orgon Slab"/>
                <a:cs typeface="Orgon Slab"/>
              </a:defRPr>
            </a:lvl1pPr>
          </a:lstStyle>
          <a:p>
            <a:r>
              <a:rPr lang="en-US" dirty="0"/>
              <a:t>Graphic Here</a:t>
            </a:r>
          </a:p>
        </p:txBody>
      </p:sp>
      <p:sp>
        <p:nvSpPr>
          <p:cNvPr id="13" name="Text Placeholder 5"/>
          <p:cNvSpPr>
            <a:spLocks noGrp="1"/>
          </p:cNvSpPr>
          <p:nvPr>
            <p:ph type="body" sz="quarter" idx="10" hasCustomPrompt="1"/>
          </p:nvPr>
        </p:nvSpPr>
        <p:spPr>
          <a:xfrm>
            <a:off x="671757" y="278633"/>
            <a:ext cx="8184662" cy="743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142488"/>
            <a:ext cx="9342553" cy="350345"/>
          </a:xfrm>
          <a:prstGeom prst="rect">
            <a:avLst/>
          </a:prstGeom>
        </p:spPr>
      </p:pic>
      <p:pic>
        <p:nvPicPr>
          <p:cNvPr id="6" name="Picture 5"/>
          <p:cNvPicPr>
            <a:picLocks noChangeAspect="1"/>
          </p:cNvPicPr>
          <p:nvPr userDrawn="1"/>
        </p:nvPicPr>
        <p:blipFill>
          <a:blip r:embed="rId3"/>
          <a:stretch>
            <a:fillRect/>
          </a:stretch>
        </p:blipFill>
        <p:spPr>
          <a:xfrm>
            <a:off x="7991856" y="4141789"/>
            <a:ext cx="1010412" cy="817245"/>
          </a:xfrm>
          <a:prstGeom prst="rect">
            <a:avLst/>
          </a:prstGeom>
        </p:spPr>
      </p:pic>
    </p:spTree>
    <p:extLst>
      <p:ext uri="{BB962C8B-B14F-4D97-AF65-F5344CB8AC3E}">
        <p14:creationId xmlns:p14="http://schemas.microsoft.com/office/powerpoint/2010/main" val="3286547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8368" y="1740181"/>
            <a:ext cx="8197114" cy="2338397"/>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671757" y="1298002"/>
            <a:ext cx="8184662" cy="308378"/>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pic>
        <p:nvPicPr>
          <p:cNvPr id="10" name="Picture 9"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3825"/>
            <a:ext cx="9144000" cy="342900"/>
          </a:xfrm>
          <a:prstGeom prst="rect">
            <a:avLst/>
          </a:prstGeom>
        </p:spPr>
      </p:pic>
      <p:sp>
        <p:nvSpPr>
          <p:cNvPr id="7" name="Text Placeholder 5"/>
          <p:cNvSpPr>
            <a:spLocks noGrp="1"/>
          </p:cNvSpPr>
          <p:nvPr>
            <p:ph type="body" sz="quarter" idx="13" hasCustomPrompt="1"/>
          </p:nvPr>
        </p:nvSpPr>
        <p:spPr>
          <a:xfrm>
            <a:off x="824157" y="392933"/>
            <a:ext cx="8184662" cy="743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pic>
        <p:nvPicPr>
          <p:cNvPr id="9" name="Picture 8"/>
          <p:cNvPicPr>
            <a:picLocks noChangeAspect="1"/>
          </p:cNvPicPr>
          <p:nvPr userDrawn="1"/>
        </p:nvPicPr>
        <p:blipFill>
          <a:blip r:embed="rId3"/>
          <a:stretch>
            <a:fillRect/>
          </a:stretch>
        </p:blipFill>
        <p:spPr>
          <a:xfrm>
            <a:off x="7987284" y="4142233"/>
            <a:ext cx="1010412" cy="817245"/>
          </a:xfrm>
          <a:prstGeom prst="rect">
            <a:avLst/>
          </a:prstGeom>
        </p:spPr>
      </p:pic>
    </p:spTree>
    <p:extLst>
      <p:ext uri="{BB962C8B-B14F-4D97-AF65-F5344CB8AC3E}">
        <p14:creationId xmlns:p14="http://schemas.microsoft.com/office/powerpoint/2010/main" val="3072872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302545"/>
            <a:ext cx="8196210" cy="2776032"/>
          </a:xfrm>
          <a:prstGeom prst="rect">
            <a:avLst/>
          </a:prstGeom>
        </p:spPr>
        <p:txBody>
          <a:bodyPr/>
          <a:lstStyle>
            <a:lvl1pPr marL="342900" indent="-342900">
              <a:buFont typeface="Lucida Grande"/>
              <a:buChar char="&gt;"/>
              <a:defRPr sz="2400" b="0" i="0" baseline="0">
                <a:solidFill>
                  <a:srgbClr val="509E2F"/>
                </a:solidFill>
                <a:latin typeface="Orgon Slab Light"/>
                <a:cs typeface="Orgon Slab Light"/>
              </a:defRPr>
            </a:lvl1pPr>
            <a:lvl2pPr>
              <a:defRPr sz="2000" b="0" i="0" baseline="0">
                <a:solidFill>
                  <a:srgbClr val="509E2F"/>
                </a:solidFill>
                <a:latin typeface="Orgon Slab Light"/>
                <a:cs typeface="Orgon Slab Light"/>
              </a:defRPr>
            </a:lvl2pPr>
            <a:lvl3pPr marL="1143000" indent="-228600">
              <a:buSzPct val="100000"/>
              <a:buFont typeface="Lucida Grande"/>
              <a:buChar char="&gt;"/>
              <a:defRPr sz="1800" b="0" i="0" baseline="0">
                <a:solidFill>
                  <a:srgbClr val="509E2F"/>
                </a:solidFill>
                <a:latin typeface="Orgon Slab Light"/>
                <a:cs typeface="Orgon Slab Light"/>
              </a:defRPr>
            </a:lvl3pPr>
            <a:lvl4pPr>
              <a:defRPr sz="1600" b="0" i="0" baseline="0">
                <a:solidFill>
                  <a:srgbClr val="509E2F"/>
                </a:solidFill>
                <a:latin typeface="Orgon Slab Light"/>
                <a:cs typeface="Orgon Slab Light"/>
              </a:defRPr>
            </a:lvl4pPr>
            <a:lvl5pPr marL="2057400" indent="-228600">
              <a:buFont typeface="Lucida Grande"/>
              <a:buChar char="&gt;"/>
              <a:defRPr sz="1400" b="0" i="0" baseline="0">
                <a:solidFill>
                  <a:srgbClr val="509E2F"/>
                </a:solidFill>
                <a:latin typeface="Orgon Slab Light"/>
                <a:cs typeface="Orgon Slab Light"/>
              </a:defRPr>
            </a:lvl5pPr>
          </a:lstStyle>
          <a:p>
            <a:pPr lvl="0"/>
            <a:r>
              <a:rPr lang="en-US" dirty="0"/>
              <a:t>Bulleted content here (</a:t>
            </a:r>
            <a:r>
              <a:rPr lang="en-US" dirty="0" err="1"/>
              <a:t>Orgon</a:t>
            </a:r>
            <a:r>
              <a:rPr lang="en-US" dirty="0"/>
              <a:t> Slab Light, 24 pt.)</a:t>
            </a:r>
          </a:p>
          <a:p>
            <a:pPr lvl="1"/>
            <a:r>
              <a:rPr lang="en-US" dirty="0"/>
              <a:t>Second level (</a:t>
            </a:r>
            <a:r>
              <a:rPr lang="en-US" dirty="0" err="1"/>
              <a:t>Orgon</a:t>
            </a:r>
            <a:r>
              <a:rPr lang="en-US" dirty="0"/>
              <a:t> Slab Light, 20)</a:t>
            </a:r>
          </a:p>
          <a:p>
            <a:pPr lvl="2"/>
            <a:r>
              <a:rPr lang="en-US" dirty="0"/>
              <a:t>Third level (</a:t>
            </a:r>
            <a:r>
              <a:rPr lang="en-US" dirty="0" err="1"/>
              <a:t>Orgon</a:t>
            </a:r>
            <a:r>
              <a:rPr lang="en-US" dirty="0"/>
              <a:t> Slab Light, 18)</a:t>
            </a:r>
          </a:p>
          <a:p>
            <a:pPr lvl="3"/>
            <a:r>
              <a:rPr lang="en-US" dirty="0"/>
              <a:t>Fourth level (</a:t>
            </a:r>
            <a:r>
              <a:rPr lang="en-US" dirty="0" err="1"/>
              <a:t>Orgon</a:t>
            </a:r>
            <a:r>
              <a:rPr lang="en-US" dirty="0"/>
              <a:t> Slab Light, 16)</a:t>
            </a:r>
          </a:p>
          <a:p>
            <a:pPr lvl="4"/>
            <a:r>
              <a:rPr lang="en-US" dirty="0"/>
              <a:t>Fifth level (</a:t>
            </a:r>
            <a:r>
              <a:rPr lang="en-US" dirty="0" err="1"/>
              <a:t>Orgon</a:t>
            </a:r>
            <a:r>
              <a:rPr lang="en-US" dirty="0"/>
              <a:t> Slab Light, 14)</a:t>
            </a:r>
          </a:p>
        </p:txBody>
      </p:sp>
      <p:pic>
        <p:nvPicPr>
          <p:cNvPr id="9" name="Picture 8"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3825"/>
            <a:ext cx="9144000" cy="342900"/>
          </a:xfrm>
          <a:prstGeom prst="rect">
            <a:avLst/>
          </a:prstGeom>
        </p:spPr>
      </p:pic>
      <p:sp>
        <p:nvSpPr>
          <p:cNvPr id="7" name="Text Placeholder 5"/>
          <p:cNvSpPr>
            <a:spLocks noGrp="1"/>
          </p:cNvSpPr>
          <p:nvPr>
            <p:ph type="body" sz="quarter" idx="12" hasCustomPrompt="1"/>
          </p:nvPr>
        </p:nvSpPr>
        <p:spPr>
          <a:xfrm>
            <a:off x="824157" y="392933"/>
            <a:ext cx="8184662" cy="743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pic>
        <p:nvPicPr>
          <p:cNvPr id="8" name="Picture 7"/>
          <p:cNvPicPr>
            <a:picLocks noChangeAspect="1"/>
          </p:cNvPicPr>
          <p:nvPr userDrawn="1"/>
        </p:nvPicPr>
        <p:blipFill>
          <a:blip r:embed="rId3"/>
          <a:stretch>
            <a:fillRect/>
          </a:stretch>
        </p:blipFill>
        <p:spPr>
          <a:xfrm>
            <a:off x="7987284" y="4142233"/>
            <a:ext cx="1010412" cy="817245"/>
          </a:xfrm>
          <a:prstGeom prst="rect">
            <a:avLst/>
          </a:prstGeom>
        </p:spPr>
      </p:pic>
    </p:spTree>
    <p:extLst>
      <p:ext uri="{BB962C8B-B14F-4D97-AF65-F5344CB8AC3E}">
        <p14:creationId xmlns:p14="http://schemas.microsoft.com/office/powerpoint/2010/main" val="145022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6" y="1302545"/>
            <a:ext cx="8021637" cy="2742491"/>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pic>
        <p:nvPicPr>
          <p:cNvPr id="8" name="Picture 7"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3825"/>
            <a:ext cx="9144000" cy="342900"/>
          </a:xfrm>
          <a:prstGeom prst="rect">
            <a:avLst/>
          </a:prstGeom>
        </p:spPr>
      </p:pic>
      <p:sp>
        <p:nvSpPr>
          <p:cNvPr id="6" name="Text Placeholder 5"/>
          <p:cNvSpPr>
            <a:spLocks noGrp="1"/>
          </p:cNvSpPr>
          <p:nvPr>
            <p:ph type="body" sz="quarter" idx="13" hasCustomPrompt="1"/>
          </p:nvPr>
        </p:nvSpPr>
        <p:spPr>
          <a:xfrm>
            <a:off x="824157" y="392933"/>
            <a:ext cx="8184662" cy="743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pic>
        <p:nvPicPr>
          <p:cNvPr id="7" name="Picture 6"/>
          <p:cNvPicPr>
            <a:picLocks noChangeAspect="1"/>
          </p:cNvPicPr>
          <p:nvPr userDrawn="1"/>
        </p:nvPicPr>
        <p:blipFill>
          <a:blip r:embed="rId3"/>
          <a:stretch>
            <a:fillRect/>
          </a:stretch>
        </p:blipFill>
        <p:spPr>
          <a:xfrm>
            <a:off x="7987284" y="4142233"/>
            <a:ext cx="1010412" cy="817245"/>
          </a:xfrm>
          <a:prstGeom prst="rect">
            <a:avLst/>
          </a:prstGeom>
        </p:spPr>
      </p:pic>
    </p:spTree>
    <p:extLst>
      <p:ext uri="{BB962C8B-B14F-4D97-AF65-F5344CB8AC3E}">
        <p14:creationId xmlns:p14="http://schemas.microsoft.com/office/powerpoint/2010/main" val="2489552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420507"/>
            <a:ext cx="6972300" cy="1981317"/>
          </a:xfrm>
          <a:prstGeom prst="rect">
            <a:avLst/>
          </a:prstGeom>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10" name="Picture 9"/>
          <p:cNvPicPr>
            <a:picLocks noChangeAspect="1"/>
          </p:cNvPicPr>
          <p:nvPr userDrawn="1"/>
        </p:nvPicPr>
        <p:blipFill>
          <a:blip r:embed="rId2"/>
          <a:stretch>
            <a:fillRect/>
          </a:stretch>
        </p:blipFill>
        <p:spPr>
          <a:xfrm>
            <a:off x="7991856" y="4141789"/>
            <a:ext cx="1010412" cy="817245"/>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52013"/>
            <a:ext cx="9342553" cy="350345"/>
          </a:xfrm>
          <a:prstGeom prst="rect">
            <a:avLst/>
          </a:prstGeom>
        </p:spPr>
      </p:pic>
    </p:spTree>
    <p:extLst>
      <p:ext uri="{BB962C8B-B14F-4D97-AF65-F5344CB8AC3E}">
        <p14:creationId xmlns:p14="http://schemas.microsoft.com/office/powerpoint/2010/main" val="3029503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278633"/>
            <a:ext cx="8184662" cy="743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4" name="Text Placeholder 9"/>
          <p:cNvSpPr>
            <a:spLocks noGrp="1"/>
          </p:cNvSpPr>
          <p:nvPr>
            <p:ph type="body" sz="quarter" idx="11" hasCustomPrompt="1"/>
          </p:nvPr>
        </p:nvSpPr>
        <p:spPr>
          <a:xfrm>
            <a:off x="659305" y="1740180"/>
            <a:ext cx="8197114" cy="2857565"/>
          </a:xfrm>
          <a:prstGeom prst="rect">
            <a:avLst/>
          </a:prstGeom>
        </p:spPr>
        <p:txBody>
          <a:bodyPr/>
          <a:lstStyle>
            <a:lvl1pPr marL="342900" indent="-342900">
              <a:buFont typeface="Lucida Grande"/>
              <a:buChar char="&gt;"/>
              <a:defRPr sz="2400" b="0" i="0" baseline="0">
                <a:solidFill>
                  <a:srgbClr val="003B49"/>
                </a:solidFill>
                <a:latin typeface="Orgon Slab ExtraLight"/>
                <a:cs typeface="Orgon Slab ExtraLight"/>
              </a:defRPr>
            </a:lvl1pPr>
            <a:lvl2pPr>
              <a:defRPr sz="2000" b="0" i="0" baseline="0">
                <a:solidFill>
                  <a:srgbClr val="003B49"/>
                </a:solidFill>
                <a:latin typeface="Orgon Slab ExtraLight"/>
                <a:cs typeface="Orgon Slab ExtraLight"/>
              </a:defRPr>
            </a:lvl2pPr>
            <a:lvl3pPr marL="1143000" indent="-228600">
              <a:buSzPct val="100000"/>
              <a:buFont typeface="Lucida Grande"/>
              <a:buChar char="&gt;"/>
              <a:defRPr sz="1800" b="0" i="0" baseline="0">
                <a:solidFill>
                  <a:srgbClr val="003B49"/>
                </a:solidFill>
                <a:latin typeface="Orgon Slab ExtraLight"/>
                <a:cs typeface="Orgon Slab ExtraLight"/>
              </a:defRPr>
            </a:lvl3pPr>
            <a:lvl4pPr>
              <a:defRPr sz="1600" b="0" i="0" baseline="0">
                <a:solidFill>
                  <a:srgbClr val="003B49"/>
                </a:solidFill>
                <a:latin typeface="Orgon Slab ExtraLight"/>
                <a:cs typeface="Orgon Slab ExtraLight"/>
              </a:defRPr>
            </a:lvl4pPr>
            <a:lvl5pPr marL="2057400" indent="-228600">
              <a:buFont typeface="Lucida Grande"/>
              <a:buChar char="&gt;"/>
              <a:defRPr sz="1400" b="0" i="0" baseline="0">
                <a:solidFill>
                  <a:srgbClr val="003B49"/>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671757" y="1298002"/>
            <a:ext cx="8184662" cy="308378"/>
          </a:xfrm>
          <a:prstGeom prst="rect">
            <a:avLst/>
          </a:prstGeom>
        </p:spPr>
        <p:txBody>
          <a:bodyPr>
            <a:noAutofit/>
          </a:bodyPr>
          <a:lstStyle>
            <a:lvl1pPr marL="0" indent="0">
              <a:lnSpc>
                <a:spcPct val="90000"/>
              </a:lnSpc>
              <a:buNone/>
              <a:defRPr sz="2400" b="0" i="0" baseline="0">
                <a:solidFill>
                  <a:srgbClr val="003B49"/>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152013"/>
            <a:ext cx="9342553" cy="350345"/>
          </a:xfrm>
          <a:prstGeom prst="rect">
            <a:avLst/>
          </a:prstGeom>
        </p:spPr>
      </p:pic>
      <p:pic>
        <p:nvPicPr>
          <p:cNvPr id="7" name="Picture 6"/>
          <p:cNvPicPr>
            <a:picLocks noChangeAspect="1"/>
          </p:cNvPicPr>
          <p:nvPr userDrawn="1"/>
        </p:nvPicPr>
        <p:blipFill>
          <a:blip r:embed="rId3"/>
          <a:stretch>
            <a:fillRect/>
          </a:stretch>
        </p:blipFill>
        <p:spPr>
          <a:xfrm>
            <a:off x="7991856" y="4141789"/>
            <a:ext cx="1010412" cy="817245"/>
          </a:xfrm>
          <a:prstGeom prst="rect">
            <a:avLst/>
          </a:prstGeom>
        </p:spPr>
      </p:pic>
    </p:spTree>
    <p:extLst>
      <p:ext uri="{BB962C8B-B14F-4D97-AF65-F5344CB8AC3E}">
        <p14:creationId xmlns:p14="http://schemas.microsoft.com/office/powerpoint/2010/main" val="558263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278633"/>
            <a:ext cx="8184662" cy="743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6" name="Text Placeholder 9"/>
          <p:cNvSpPr>
            <a:spLocks noGrp="1"/>
          </p:cNvSpPr>
          <p:nvPr>
            <p:ph type="body" sz="quarter" idx="11" hasCustomPrompt="1"/>
          </p:nvPr>
        </p:nvSpPr>
        <p:spPr>
          <a:xfrm>
            <a:off x="659305" y="1302545"/>
            <a:ext cx="8196210" cy="3011623"/>
          </a:xfrm>
          <a:prstGeom prst="rect">
            <a:avLst/>
          </a:prstGeom>
        </p:spPr>
        <p:txBody>
          <a:bodyPr/>
          <a:lstStyle>
            <a:lvl1pPr marL="342900" indent="-342900">
              <a:buFont typeface="Lucida Grande"/>
              <a:buChar char="&gt;"/>
              <a:defRPr sz="2400" b="0" i="0" baseline="0">
                <a:solidFill>
                  <a:srgbClr val="003B49"/>
                </a:solidFill>
                <a:latin typeface="Orgon Slab Light"/>
                <a:cs typeface="Orgon Slab Light"/>
              </a:defRPr>
            </a:lvl1pPr>
            <a:lvl2pPr>
              <a:defRPr sz="2000" b="0" i="0" baseline="0">
                <a:solidFill>
                  <a:srgbClr val="003B49"/>
                </a:solidFill>
                <a:latin typeface="Orgon Slab Light"/>
                <a:cs typeface="Orgon Slab Light"/>
              </a:defRPr>
            </a:lvl2pPr>
            <a:lvl3pPr marL="1143000" indent="-228600">
              <a:buSzPct val="100000"/>
              <a:buFont typeface="Lucida Grande"/>
              <a:buChar char="&gt;"/>
              <a:defRPr sz="1800" b="0" i="0" baseline="0">
                <a:solidFill>
                  <a:srgbClr val="003B49"/>
                </a:solidFill>
                <a:latin typeface="Orgon Slab Light"/>
                <a:cs typeface="Orgon Slab Light"/>
              </a:defRPr>
            </a:lvl3pPr>
            <a:lvl4pPr>
              <a:defRPr sz="1600" b="0" i="0" baseline="0">
                <a:solidFill>
                  <a:srgbClr val="003B49"/>
                </a:solidFill>
                <a:latin typeface="Orgon Slab Light"/>
                <a:cs typeface="Orgon Slab Light"/>
              </a:defRPr>
            </a:lvl4pPr>
            <a:lvl5pPr marL="2057400" indent="-228600">
              <a:buFont typeface="Lucida Grande"/>
              <a:buChar char="&gt;"/>
              <a:defRPr sz="1400" b="0" i="0" baseline="0">
                <a:solidFill>
                  <a:srgbClr val="003B49"/>
                </a:solidFill>
                <a:latin typeface="Orgon Slab Light"/>
                <a:cs typeface="Orgon Slab Light"/>
              </a:defRPr>
            </a:lvl5pPr>
          </a:lstStyle>
          <a:p>
            <a:pPr lvl="0"/>
            <a:r>
              <a:rPr lang="en-US" dirty="0"/>
              <a:t>Bulleted content here (</a:t>
            </a:r>
            <a:r>
              <a:rPr lang="en-US" dirty="0" err="1"/>
              <a:t>Orgon</a:t>
            </a:r>
            <a:r>
              <a:rPr lang="en-US" dirty="0"/>
              <a:t> Slab Light, 24 pt.)</a:t>
            </a:r>
          </a:p>
          <a:p>
            <a:pPr lvl="1"/>
            <a:r>
              <a:rPr lang="en-US" dirty="0"/>
              <a:t>Second level (</a:t>
            </a:r>
            <a:r>
              <a:rPr lang="en-US" dirty="0" err="1"/>
              <a:t>Orgon</a:t>
            </a:r>
            <a:r>
              <a:rPr lang="en-US" dirty="0"/>
              <a:t> Slab Light, 20)</a:t>
            </a:r>
          </a:p>
          <a:p>
            <a:pPr lvl="2"/>
            <a:r>
              <a:rPr lang="en-US" dirty="0"/>
              <a:t>Third level (</a:t>
            </a:r>
            <a:r>
              <a:rPr lang="en-US" dirty="0" err="1"/>
              <a:t>Orgon</a:t>
            </a:r>
            <a:r>
              <a:rPr lang="en-US" dirty="0"/>
              <a:t> Slab Light, 18)</a:t>
            </a:r>
          </a:p>
          <a:p>
            <a:pPr lvl="3"/>
            <a:r>
              <a:rPr lang="en-US" dirty="0"/>
              <a:t>Fourth level (</a:t>
            </a:r>
            <a:r>
              <a:rPr lang="en-US" dirty="0" err="1"/>
              <a:t>Orgon</a:t>
            </a:r>
            <a:r>
              <a:rPr lang="en-US" dirty="0"/>
              <a:t> Slab Light, 16)</a:t>
            </a:r>
          </a:p>
          <a:p>
            <a:pPr lvl="4"/>
            <a:r>
              <a:rPr lang="en-US" dirty="0"/>
              <a:t>Fifth level (</a:t>
            </a:r>
            <a:r>
              <a:rPr lang="en-US" dirty="0" err="1"/>
              <a:t>Orgon</a:t>
            </a:r>
            <a:r>
              <a:rPr lang="en-US" dirty="0"/>
              <a:t> Slab Light14)</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152013"/>
            <a:ext cx="9342553" cy="350345"/>
          </a:xfrm>
          <a:prstGeom prst="rect">
            <a:avLst/>
          </a:prstGeom>
        </p:spPr>
      </p:pic>
      <p:pic>
        <p:nvPicPr>
          <p:cNvPr id="7" name="Picture 6"/>
          <p:cNvPicPr>
            <a:picLocks noChangeAspect="1"/>
          </p:cNvPicPr>
          <p:nvPr userDrawn="1"/>
        </p:nvPicPr>
        <p:blipFill>
          <a:blip r:embed="rId3"/>
          <a:stretch>
            <a:fillRect/>
          </a:stretch>
        </p:blipFill>
        <p:spPr>
          <a:xfrm>
            <a:off x="7991856" y="4141789"/>
            <a:ext cx="1010412" cy="817245"/>
          </a:xfrm>
          <a:prstGeom prst="rect">
            <a:avLst/>
          </a:prstGeom>
        </p:spPr>
      </p:pic>
    </p:spTree>
    <p:extLst>
      <p:ext uri="{BB962C8B-B14F-4D97-AF65-F5344CB8AC3E}">
        <p14:creationId xmlns:p14="http://schemas.microsoft.com/office/powerpoint/2010/main" val="806958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6" y="1302545"/>
            <a:ext cx="8021637" cy="3324225"/>
          </a:xfrm>
          <a:prstGeom prst="rect">
            <a:avLst/>
          </a:prstGeom>
        </p:spPr>
        <p:txBody>
          <a:bodyPr>
            <a:normAutofit/>
          </a:bodyPr>
          <a:lstStyle>
            <a:lvl1pPr marL="0" indent="0">
              <a:buNone/>
              <a:defRPr sz="2400" b="0" i="0" baseline="0">
                <a:solidFill>
                  <a:srgbClr val="003B49"/>
                </a:solidFill>
                <a:latin typeface="Orgon Slab Light"/>
                <a:cs typeface="Orgon Slab Light"/>
              </a:defRPr>
            </a:lvl1pPr>
          </a:lstStyle>
          <a:p>
            <a:r>
              <a:rPr lang="en-US" dirty="0"/>
              <a:t>Graphic Here</a:t>
            </a:r>
          </a:p>
        </p:txBody>
      </p:sp>
      <p:sp>
        <p:nvSpPr>
          <p:cNvPr id="13" name="Text Placeholder 5"/>
          <p:cNvSpPr>
            <a:spLocks noGrp="1"/>
          </p:cNvSpPr>
          <p:nvPr>
            <p:ph type="body" sz="quarter" idx="10" hasCustomPrompt="1"/>
          </p:nvPr>
        </p:nvSpPr>
        <p:spPr>
          <a:xfrm>
            <a:off x="671757" y="278633"/>
            <a:ext cx="8184662" cy="743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152013"/>
            <a:ext cx="9342553" cy="350345"/>
          </a:xfrm>
          <a:prstGeom prst="rect">
            <a:avLst/>
          </a:prstGeom>
        </p:spPr>
      </p:pic>
      <p:pic>
        <p:nvPicPr>
          <p:cNvPr id="8" name="Picture 7"/>
          <p:cNvPicPr>
            <a:picLocks noChangeAspect="1"/>
          </p:cNvPicPr>
          <p:nvPr userDrawn="1"/>
        </p:nvPicPr>
        <p:blipFill>
          <a:blip r:embed="rId3"/>
          <a:stretch>
            <a:fillRect/>
          </a:stretch>
        </p:blipFill>
        <p:spPr>
          <a:xfrm>
            <a:off x="7991856" y="4141789"/>
            <a:ext cx="1010412" cy="817245"/>
          </a:xfrm>
          <a:prstGeom prst="rect">
            <a:avLst/>
          </a:prstGeom>
        </p:spPr>
      </p:pic>
    </p:spTree>
    <p:extLst>
      <p:ext uri="{BB962C8B-B14F-4D97-AF65-F5344CB8AC3E}">
        <p14:creationId xmlns:p14="http://schemas.microsoft.com/office/powerpoint/2010/main" val="2724014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Text Placeholder 5"/>
          <p:cNvSpPr>
            <a:spLocks noGrp="1"/>
          </p:cNvSpPr>
          <p:nvPr>
            <p:ph type="body" sz="quarter" idx="10" hasCustomPrompt="1"/>
          </p:nvPr>
        </p:nvSpPr>
        <p:spPr>
          <a:xfrm>
            <a:off x="671757" y="1381535"/>
            <a:ext cx="6972300" cy="2760254"/>
          </a:xfrm>
          <a:prstGeom prst="rect">
            <a:avLst/>
          </a:prstGeom>
          <a:ln>
            <a:noFill/>
          </a:ln>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152013"/>
            <a:ext cx="9342553" cy="350345"/>
          </a:xfrm>
          <a:prstGeom prst="rect">
            <a:avLst/>
          </a:prstGeom>
        </p:spPr>
      </p:pic>
      <p:pic>
        <p:nvPicPr>
          <p:cNvPr id="5" name="Picture 4"/>
          <p:cNvPicPr>
            <a:picLocks noChangeAspect="1"/>
          </p:cNvPicPr>
          <p:nvPr userDrawn="1"/>
        </p:nvPicPr>
        <p:blipFill>
          <a:blip r:embed="rId3"/>
          <a:stretch>
            <a:fillRect/>
          </a:stretch>
        </p:blipFill>
        <p:spPr>
          <a:xfrm>
            <a:off x="7991856" y="4141789"/>
            <a:ext cx="1010412" cy="817245"/>
          </a:xfrm>
          <a:prstGeom prst="rect">
            <a:avLst/>
          </a:prstGeom>
        </p:spPr>
      </p:pic>
    </p:spTree>
    <p:extLst>
      <p:ext uri="{BB962C8B-B14F-4D97-AF65-F5344CB8AC3E}">
        <p14:creationId xmlns:p14="http://schemas.microsoft.com/office/powerpoint/2010/main" val="23902595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5"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B2B4B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176121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509E2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3815205"/>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mailto:minerwellness@mst.edu"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mailto:mstshs@mst.edu" TargetMode="External"/><Relationship Id="rId5" Type="http://schemas.openxmlformats.org/officeDocument/2006/relationships/hyperlink" Target="mailto:ucare@mst.edu" TargetMode="External"/><Relationship Id="rId4" Type="http://schemas.openxmlformats.org/officeDocument/2006/relationships/hyperlink" Target="mailto:counsel@mst.edu"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minerwellness.mst.edu/well-being-reference-guide/"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p:txBody>
          <a:bodyPr/>
          <a:lstStyle/>
          <a:p>
            <a:r>
              <a:rPr lang="en-US" dirty="0"/>
              <a:t>Self-Care Strategies for Graduate Students</a:t>
            </a:r>
          </a:p>
        </p:txBody>
      </p:sp>
    </p:spTree>
    <p:extLst>
      <p:ext uri="{BB962C8B-B14F-4D97-AF65-F5344CB8AC3E}">
        <p14:creationId xmlns:p14="http://schemas.microsoft.com/office/powerpoint/2010/main" val="1913477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C8884E-AF3B-4B2F-9236-7B5E11C16F19}"/>
              </a:ext>
            </a:extLst>
          </p:cNvPr>
          <p:cNvSpPr>
            <a:spLocks noGrp="1"/>
          </p:cNvSpPr>
          <p:nvPr>
            <p:ph type="body" sz="quarter" idx="10"/>
          </p:nvPr>
        </p:nvSpPr>
        <p:spPr/>
        <p:txBody>
          <a:bodyPr/>
          <a:lstStyle/>
          <a:p>
            <a:r>
              <a:rPr lang="en-US" dirty="0"/>
              <a:t>Strategies - Getting Better Sleep</a:t>
            </a:r>
          </a:p>
        </p:txBody>
      </p:sp>
      <p:pic>
        <p:nvPicPr>
          <p:cNvPr id="5" name="Picture 4">
            <a:extLst>
              <a:ext uri="{FF2B5EF4-FFF2-40B4-BE49-F238E27FC236}">
                <a16:creationId xmlns:a16="http://schemas.microsoft.com/office/drawing/2014/main" id="{2908E660-965E-4113-AA16-7D7915613C42}"/>
              </a:ext>
            </a:extLst>
          </p:cNvPr>
          <p:cNvPicPr>
            <a:picLocks noChangeAspect="1"/>
          </p:cNvPicPr>
          <p:nvPr/>
        </p:nvPicPr>
        <p:blipFill>
          <a:blip r:embed="rId3"/>
          <a:stretch>
            <a:fillRect/>
          </a:stretch>
        </p:blipFill>
        <p:spPr>
          <a:xfrm>
            <a:off x="489490" y="741024"/>
            <a:ext cx="8366929" cy="4311036"/>
          </a:xfrm>
          <a:prstGeom prst="rect">
            <a:avLst/>
          </a:prstGeom>
        </p:spPr>
      </p:pic>
    </p:spTree>
    <p:extLst>
      <p:ext uri="{BB962C8B-B14F-4D97-AF65-F5344CB8AC3E}">
        <p14:creationId xmlns:p14="http://schemas.microsoft.com/office/powerpoint/2010/main" val="3958585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1EF1D5-4720-402B-BC5D-06D15074775E}"/>
              </a:ext>
            </a:extLst>
          </p:cNvPr>
          <p:cNvSpPr>
            <a:spLocks noGrp="1"/>
          </p:cNvSpPr>
          <p:nvPr>
            <p:ph type="body" sz="quarter" idx="11"/>
          </p:nvPr>
        </p:nvSpPr>
        <p:spPr>
          <a:xfrm>
            <a:off x="1708173" y="1327618"/>
            <a:ext cx="2789866" cy="3011623"/>
          </a:xfrm>
        </p:spPr>
        <p:txBody>
          <a:bodyPr>
            <a:normAutofit fontScale="70000" lnSpcReduction="20000"/>
          </a:bodyPr>
          <a:lstStyle/>
          <a:p>
            <a:pPr marL="0" indent="0" algn="ctr">
              <a:buNone/>
            </a:pPr>
            <a:r>
              <a:rPr lang="en-US" sz="2600" b="1" dirty="0">
                <a:solidFill>
                  <a:srgbClr val="0A434F"/>
                </a:solidFill>
              </a:rPr>
              <a:t>Miner</a:t>
            </a:r>
            <a:r>
              <a:rPr lang="en-US" sz="2600" b="1" dirty="0"/>
              <a:t> Wellness</a:t>
            </a:r>
          </a:p>
          <a:p>
            <a:pPr marL="0" indent="0" algn="ctr">
              <a:buNone/>
            </a:pPr>
            <a:r>
              <a:rPr lang="en-US" sz="2600" dirty="0"/>
              <a:t>203 Norwood Hall</a:t>
            </a:r>
          </a:p>
          <a:p>
            <a:pPr marL="0" indent="0" algn="ctr">
              <a:buNone/>
            </a:pPr>
            <a:r>
              <a:rPr lang="en-US" sz="2600" dirty="0"/>
              <a:t>320 W. 12</a:t>
            </a:r>
            <a:r>
              <a:rPr lang="en-US" sz="2600" baseline="30000" dirty="0"/>
              <a:t>th</a:t>
            </a:r>
            <a:r>
              <a:rPr lang="en-US" sz="2600" dirty="0"/>
              <a:t> Street</a:t>
            </a:r>
          </a:p>
          <a:p>
            <a:pPr marL="0" indent="0" algn="ctr">
              <a:buNone/>
            </a:pPr>
            <a:r>
              <a:rPr lang="en-US" sz="2600" dirty="0">
                <a:hlinkClick r:id="rId3"/>
              </a:rPr>
              <a:t>minerwellness@mst.edu</a:t>
            </a:r>
            <a:endParaRPr lang="en-US" sz="2600" dirty="0"/>
          </a:p>
          <a:p>
            <a:pPr marL="0" indent="0" algn="ctr">
              <a:buNone/>
            </a:pPr>
            <a:r>
              <a:rPr lang="en-US" sz="2600" dirty="0"/>
              <a:t>573-341-4225</a:t>
            </a:r>
          </a:p>
          <a:p>
            <a:pPr marL="0" indent="0" algn="ctr">
              <a:buNone/>
            </a:pPr>
            <a:endParaRPr lang="en-US" sz="2600" dirty="0"/>
          </a:p>
          <a:p>
            <a:pPr marL="0" indent="0" algn="ctr">
              <a:buNone/>
            </a:pPr>
            <a:r>
              <a:rPr lang="en-US" sz="2600" b="1" dirty="0"/>
              <a:t>Counseling Services</a:t>
            </a:r>
          </a:p>
          <a:p>
            <a:pPr marL="0" indent="0" algn="ctr">
              <a:buNone/>
            </a:pPr>
            <a:r>
              <a:rPr lang="en-US" sz="2600" dirty="0"/>
              <a:t>204 Norwood Hall</a:t>
            </a:r>
            <a:br>
              <a:rPr lang="en-US" sz="2600" dirty="0"/>
            </a:br>
            <a:r>
              <a:rPr lang="en-US" sz="2600" dirty="0"/>
              <a:t>320 W. 12</a:t>
            </a:r>
            <a:r>
              <a:rPr lang="en-US" sz="2600" baseline="30000" dirty="0"/>
              <a:t>th</a:t>
            </a:r>
            <a:r>
              <a:rPr lang="en-US" sz="2600" dirty="0"/>
              <a:t> Street</a:t>
            </a:r>
          </a:p>
          <a:p>
            <a:pPr marL="0" indent="0" algn="ctr">
              <a:buNone/>
            </a:pPr>
            <a:r>
              <a:rPr lang="en-US" sz="2600" dirty="0">
                <a:hlinkClick r:id="rId4"/>
              </a:rPr>
              <a:t>counsel@mst.edu</a:t>
            </a:r>
            <a:endParaRPr lang="en-US" sz="2600" dirty="0"/>
          </a:p>
          <a:p>
            <a:pPr marL="0" indent="0" algn="ctr">
              <a:buNone/>
            </a:pPr>
            <a:r>
              <a:rPr lang="en-US" sz="2600" dirty="0"/>
              <a:t>573-341-4211</a:t>
            </a:r>
          </a:p>
          <a:p>
            <a:endParaRPr lang="en-US" dirty="0"/>
          </a:p>
        </p:txBody>
      </p:sp>
      <p:sp>
        <p:nvSpPr>
          <p:cNvPr id="3" name="Text Placeholder 2">
            <a:extLst>
              <a:ext uri="{FF2B5EF4-FFF2-40B4-BE49-F238E27FC236}">
                <a16:creationId xmlns:a16="http://schemas.microsoft.com/office/drawing/2014/main" id="{68902255-C4F4-4433-A4DB-CBCE0D322954}"/>
              </a:ext>
            </a:extLst>
          </p:cNvPr>
          <p:cNvSpPr>
            <a:spLocks noGrp="1"/>
          </p:cNvSpPr>
          <p:nvPr>
            <p:ph type="body" sz="quarter" idx="10"/>
          </p:nvPr>
        </p:nvSpPr>
        <p:spPr/>
        <p:txBody>
          <a:bodyPr>
            <a:normAutofit/>
          </a:bodyPr>
          <a:lstStyle/>
          <a:p>
            <a:r>
              <a:rPr lang="en-US" dirty="0"/>
              <a:t>Supportive Resources on Campus</a:t>
            </a:r>
          </a:p>
        </p:txBody>
      </p:sp>
      <p:sp>
        <p:nvSpPr>
          <p:cNvPr id="4" name="Text Placeholder 1">
            <a:extLst>
              <a:ext uri="{FF2B5EF4-FFF2-40B4-BE49-F238E27FC236}">
                <a16:creationId xmlns:a16="http://schemas.microsoft.com/office/drawing/2014/main" id="{F5462E53-0715-496B-8E34-143B4F91ADE5}"/>
              </a:ext>
            </a:extLst>
          </p:cNvPr>
          <p:cNvSpPr txBox="1">
            <a:spLocks/>
          </p:cNvSpPr>
          <p:nvPr/>
        </p:nvSpPr>
        <p:spPr>
          <a:xfrm>
            <a:off x="4498039" y="1327617"/>
            <a:ext cx="3162218" cy="3011624"/>
          </a:xfrm>
          <a:prstGeom prst="rect">
            <a:avLst/>
          </a:prstGeom>
        </p:spPr>
        <p:txBody>
          <a:bodyPr vert="horz" lIns="68580" tIns="34290" rIns="68580" bIns="34290" rtlCol="0">
            <a:normAutofit fontScale="92500" lnSpcReduction="10000"/>
          </a:bodyPr>
          <a:lstStyle>
            <a:lvl1pPr marL="342900" indent="-342900" algn="l" defTabSz="914400" rtl="0" eaLnBrk="1" latinLnBrk="0" hangingPunct="1">
              <a:lnSpc>
                <a:spcPct val="90000"/>
              </a:lnSpc>
              <a:spcBef>
                <a:spcPts val="1000"/>
              </a:spcBef>
              <a:buFont typeface="Lucida Grande"/>
              <a:buChar char="&gt;"/>
              <a:defRPr sz="2400" b="0" i="0" kern="1200" baseline="0">
                <a:solidFill>
                  <a:srgbClr val="005F83"/>
                </a:solidFill>
                <a:latin typeface="Orgon Slab Light"/>
                <a:ea typeface="+mn-ea"/>
                <a:cs typeface="Orgon Slab Light"/>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baseline="0">
                <a:solidFill>
                  <a:srgbClr val="005F83"/>
                </a:solidFill>
                <a:latin typeface="Orgon Slab Light"/>
                <a:ea typeface="+mn-ea"/>
                <a:cs typeface="Orgon Slab Light"/>
              </a:defRPr>
            </a:lvl2pPr>
            <a:lvl3pPr marL="1143000" indent="-228600" algn="l" defTabSz="914400" rtl="0" eaLnBrk="1" latinLnBrk="0" hangingPunct="1">
              <a:lnSpc>
                <a:spcPct val="90000"/>
              </a:lnSpc>
              <a:spcBef>
                <a:spcPts val="500"/>
              </a:spcBef>
              <a:buSzPct val="100000"/>
              <a:buFont typeface="Lucida Grande"/>
              <a:buChar char="&gt;"/>
              <a:defRPr sz="1800" b="0" i="0" kern="1200" baseline="0">
                <a:solidFill>
                  <a:srgbClr val="005F83"/>
                </a:solidFill>
                <a:latin typeface="Orgon Slab Light"/>
                <a:ea typeface="+mn-ea"/>
                <a:cs typeface="Orgon Slab Light"/>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baseline="0">
                <a:solidFill>
                  <a:srgbClr val="005F83"/>
                </a:solidFill>
                <a:latin typeface="Orgon Slab Light"/>
                <a:ea typeface="+mn-ea"/>
                <a:cs typeface="Orgon Slab Light"/>
              </a:defRPr>
            </a:lvl4pPr>
            <a:lvl5pPr marL="2057400" indent="-228600" algn="l" defTabSz="914400" rtl="0" eaLnBrk="1" latinLnBrk="0" hangingPunct="1">
              <a:lnSpc>
                <a:spcPct val="90000"/>
              </a:lnSpc>
              <a:spcBef>
                <a:spcPts val="500"/>
              </a:spcBef>
              <a:buFont typeface="Lucida Grande"/>
              <a:buChar char="&gt;"/>
              <a:defRPr sz="1400" b="0" i="0" kern="1200" baseline="0">
                <a:solidFill>
                  <a:srgbClr val="005F83"/>
                </a:solidFill>
                <a:latin typeface="Orgon Slab Light"/>
                <a:ea typeface="+mn-ea"/>
                <a:cs typeface="Orgon Slab Light"/>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None/>
            </a:pPr>
            <a:r>
              <a:rPr lang="en-US" sz="1900" b="1" dirty="0">
                <a:solidFill>
                  <a:srgbClr val="003B49"/>
                </a:solidFill>
              </a:rPr>
              <a:t>Care Management</a:t>
            </a:r>
          </a:p>
          <a:p>
            <a:pPr marL="0" indent="0" algn="ctr">
              <a:spcBef>
                <a:spcPts val="600"/>
              </a:spcBef>
              <a:buNone/>
            </a:pPr>
            <a:r>
              <a:rPr lang="en-US" sz="1900" dirty="0">
                <a:solidFill>
                  <a:srgbClr val="003B49"/>
                </a:solidFill>
              </a:rPr>
              <a:t>107 Norwood Hall</a:t>
            </a:r>
          </a:p>
          <a:p>
            <a:pPr marL="0" indent="0" algn="ctr">
              <a:spcBef>
                <a:spcPts val="600"/>
              </a:spcBef>
              <a:buNone/>
            </a:pPr>
            <a:r>
              <a:rPr lang="en-US" sz="1900" dirty="0">
                <a:solidFill>
                  <a:srgbClr val="003B49"/>
                </a:solidFill>
              </a:rPr>
              <a:t>320 W. 12</a:t>
            </a:r>
            <a:r>
              <a:rPr lang="en-US" sz="1900" baseline="30000" dirty="0">
                <a:solidFill>
                  <a:srgbClr val="003B49"/>
                </a:solidFill>
              </a:rPr>
              <a:t>th</a:t>
            </a:r>
            <a:r>
              <a:rPr lang="en-US" sz="1900" dirty="0">
                <a:solidFill>
                  <a:srgbClr val="003B49"/>
                </a:solidFill>
              </a:rPr>
              <a:t> Street</a:t>
            </a:r>
          </a:p>
          <a:p>
            <a:pPr marL="0" indent="0" algn="ctr">
              <a:spcBef>
                <a:spcPts val="600"/>
              </a:spcBef>
              <a:buNone/>
            </a:pPr>
            <a:r>
              <a:rPr lang="en-US" sz="1900" dirty="0">
                <a:hlinkClick r:id="rId5"/>
              </a:rPr>
              <a:t>ucare@mst.edu</a:t>
            </a:r>
            <a:r>
              <a:rPr lang="en-US" sz="1900" dirty="0"/>
              <a:t> </a:t>
            </a:r>
          </a:p>
          <a:p>
            <a:pPr marL="0" indent="0" algn="ctr">
              <a:spcBef>
                <a:spcPts val="600"/>
              </a:spcBef>
              <a:buNone/>
            </a:pPr>
            <a:r>
              <a:rPr lang="en-US" sz="1900" dirty="0">
                <a:solidFill>
                  <a:srgbClr val="164A56"/>
                </a:solidFill>
              </a:rPr>
              <a:t>573-341-4209</a:t>
            </a:r>
          </a:p>
          <a:p>
            <a:pPr marL="0" indent="0" algn="ctr">
              <a:spcBef>
                <a:spcPts val="600"/>
              </a:spcBef>
              <a:buNone/>
            </a:pPr>
            <a:endParaRPr lang="en-US" sz="1900" b="1" dirty="0"/>
          </a:p>
          <a:p>
            <a:pPr marL="0" indent="0" algn="ctr">
              <a:spcBef>
                <a:spcPts val="600"/>
              </a:spcBef>
              <a:buNone/>
            </a:pPr>
            <a:r>
              <a:rPr lang="en-US" sz="1900" b="1" dirty="0">
                <a:solidFill>
                  <a:srgbClr val="003B49"/>
                </a:solidFill>
              </a:rPr>
              <a:t>Student Health</a:t>
            </a:r>
          </a:p>
          <a:p>
            <a:pPr marL="0" indent="0" algn="ctr">
              <a:spcBef>
                <a:spcPts val="600"/>
              </a:spcBef>
              <a:buNone/>
            </a:pPr>
            <a:r>
              <a:rPr lang="en-US" sz="1900" dirty="0">
                <a:solidFill>
                  <a:srgbClr val="003B49"/>
                </a:solidFill>
              </a:rPr>
              <a:t>910 W. 10</a:t>
            </a:r>
            <a:r>
              <a:rPr lang="en-US" sz="1900" baseline="30000" dirty="0">
                <a:solidFill>
                  <a:srgbClr val="003B49"/>
                </a:solidFill>
              </a:rPr>
              <a:t>th</a:t>
            </a:r>
            <a:r>
              <a:rPr lang="en-US" sz="1900" dirty="0">
                <a:solidFill>
                  <a:srgbClr val="003B49"/>
                </a:solidFill>
              </a:rPr>
              <a:t> Street</a:t>
            </a:r>
          </a:p>
          <a:p>
            <a:pPr marL="0" indent="0" algn="ctr">
              <a:spcBef>
                <a:spcPts val="600"/>
              </a:spcBef>
              <a:buNone/>
            </a:pPr>
            <a:r>
              <a:rPr lang="en-US" sz="1900" dirty="0">
                <a:solidFill>
                  <a:srgbClr val="4B6E75"/>
                </a:solidFill>
                <a:hlinkClick r:id="rId6"/>
              </a:rPr>
              <a:t>mstshs@mst.edu</a:t>
            </a:r>
            <a:r>
              <a:rPr lang="en-US" sz="1900" dirty="0">
                <a:solidFill>
                  <a:srgbClr val="4B6E75"/>
                </a:solidFill>
              </a:rPr>
              <a:t> </a:t>
            </a:r>
          </a:p>
          <a:p>
            <a:pPr marL="0" indent="0" algn="ctr">
              <a:spcBef>
                <a:spcPts val="600"/>
              </a:spcBef>
              <a:buNone/>
            </a:pPr>
            <a:r>
              <a:rPr lang="en-US" sz="1900" dirty="0">
                <a:solidFill>
                  <a:srgbClr val="164A56"/>
                </a:solidFill>
              </a:rPr>
              <a:t>573-341-4284</a:t>
            </a:r>
          </a:p>
          <a:p>
            <a:endParaRPr lang="en-US" sz="1800" dirty="0"/>
          </a:p>
        </p:txBody>
      </p:sp>
    </p:spTree>
    <p:extLst>
      <p:ext uri="{BB962C8B-B14F-4D97-AF65-F5344CB8AC3E}">
        <p14:creationId xmlns:p14="http://schemas.microsoft.com/office/powerpoint/2010/main" val="2748108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F289D1-B612-4E53-B1AA-E9478B6FB238}"/>
              </a:ext>
            </a:extLst>
          </p:cNvPr>
          <p:cNvSpPr>
            <a:spLocks noGrp="1"/>
          </p:cNvSpPr>
          <p:nvPr>
            <p:ph type="body" sz="quarter" idx="11"/>
          </p:nvPr>
        </p:nvSpPr>
        <p:spPr>
          <a:xfrm>
            <a:off x="659305" y="1022633"/>
            <a:ext cx="8196210" cy="3670138"/>
          </a:xfrm>
        </p:spPr>
        <p:txBody>
          <a:bodyPr>
            <a:normAutofit/>
          </a:bodyPr>
          <a:lstStyle/>
          <a:p>
            <a:r>
              <a:rPr lang="en-US" dirty="0"/>
              <a:t>University Committee for Assistance, Response, </a:t>
            </a:r>
            <a:r>
              <a:rPr lang="en-US"/>
              <a:t>and Evaluation (UCARE)</a:t>
            </a:r>
            <a:endParaRPr lang="en-US" dirty="0"/>
          </a:p>
          <a:p>
            <a:pPr lvl="1"/>
            <a:r>
              <a:rPr lang="en-US" dirty="0"/>
              <a:t>Members of the campus community are encouraged to make a UCARE referral when they are concerned about a student, regardless of how insignificant the concern may seem. </a:t>
            </a:r>
            <a:r>
              <a:rPr lang="en-US" dirty="0">
                <a:solidFill>
                  <a:schemeClr val="bg2"/>
                </a:solidFill>
              </a:rPr>
              <a:t>https://go.mst.edu/ucare-report/</a:t>
            </a:r>
          </a:p>
          <a:p>
            <a:pPr lvl="1"/>
            <a:endParaRPr lang="en-US" sz="800" dirty="0">
              <a:solidFill>
                <a:schemeClr val="bg2"/>
              </a:solidFill>
            </a:endParaRPr>
          </a:p>
          <a:p>
            <a:r>
              <a:rPr lang="en-US" dirty="0"/>
              <a:t>Well-Being Quick Reference Guide </a:t>
            </a:r>
          </a:p>
          <a:p>
            <a:pPr lvl="1"/>
            <a:r>
              <a:rPr lang="en-US" dirty="0">
                <a:solidFill>
                  <a:schemeClr val="bg2"/>
                </a:solidFill>
                <a:hlinkClick r:id="rId2">
                  <a:extLst>
                    <a:ext uri="{A12FA001-AC4F-418D-AE19-62706E023703}">
                      <ahyp:hlinkClr xmlns:ahyp="http://schemas.microsoft.com/office/drawing/2018/hyperlinkcolor" val="tx"/>
                    </a:ext>
                  </a:extLst>
                </a:hlinkClick>
              </a:rPr>
              <a:t>https://minerwellness.mst.edu/well-being-reference-guide/</a:t>
            </a:r>
            <a:r>
              <a:rPr lang="en-US" dirty="0">
                <a:solidFill>
                  <a:schemeClr val="bg2"/>
                </a:solidFill>
              </a:rPr>
              <a:t> </a:t>
            </a:r>
          </a:p>
          <a:p>
            <a:endParaRPr lang="en-US" dirty="0"/>
          </a:p>
        </p:txBody>
      </p:sp>
      <p:sp>
        <p:nvSpPr>
          <p:cNvPr id="3" name="Text Placeholder 2">
            <a:extLst>
              <a:ext uri="{FF2B5EF4-FFF2-40B4-BE49-F238E27FC236}">
                <a16:creationId xmlns:a16="http://schemas.microsoft.com/office/drawing/2014/main" id="{E2A87F41-B670-4432-AA03-96C553A52557}"/>
              </a:ext>
            </a:extLst>
          </p:cNvPr>
          <p:cNvSpPr>
            <a:spLocks noGrp="1"/>
          </p:cNvSpPr>
          <p:nvPr>
            <p:ph type="body" sz="quarter" idx="10"/>
          </p:nvPr>
        </p:nvSpPr>
        <p:spPr/>
        <p:txBody>
          <a:bodyPr>
            <a:normAutofit/>
          </a:bodyPr>
          <a:lstStyle/>
          <a:p>
            <a:r>
              <a:rPr lang="en-US" dirty="0"/>
              <a:t>Supportive Resources on Campus</a:t>
            </a:r>
          </a:p>
          <a:p>
            <a:endParaRPr lang="en-US" dirty="0"/>
          </a:p>
        </p:txBody>
      </p:sp>
    </p:spTree>
    <p:extLst>
      <p:ext uri="{BB962C8B-B14F-4D97-AF65-F5344CB8AC3E}">
        <p14:creationId xmlns:p14="http://schemas.microsoft.com/office/powerpoint/2010/main" val="3082543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342969" y="215661"/>
            <a:ext cx="8665850" cy="921272"/>
          </a:xfrm>
        </p:spPr>
        <p:txBody>
          <a:bodyPr>
            <a:normAutofit/>
          </a:bodyPr>
          <a:lstStyle/>
          <a:p>
            <a:r>
              <a:rPr lang="en-US" dirty="0"/>
              <a:t>Stress	</a:t>
            </a:r>
          </a:p>
        </p:txBody>
      </p:sp>
      <p:sp>
        <p:nvSpPr>
          <p:cNvPr id="4" name="Rectangle 3">
            <a:extLst>
              <a:ext uri="{FF2B5EF4-FFF2-40B4-BE49-F238E27FC236}">
                <a16:creationId xmlns:a16="http://schemas.microsoft.com/office/drawing/2014/main" id="{5839DA4B-1F96-4B8D-811F-6F72CBB8FBE0}"/>
              </a:ext>
            </a:extLst>
          </p:cNvPr>
          <p:cNvSpPr/>
          <p:nvPr/>
        </p:nvSpPr>
        <p:spPr>
          <a:xfrm>
            <a:off x="4453217" y="2387084"/>
            <a:ext cx="237566" cy="369332"/>
          </a:xfrm>
          <a:prstGeom prst="rect">
            <a:avLst/>
          </a:prstGeom>
        </p:spPr>
        <p:txBody>
          <a:bodyPr wrap="none">
            <a:spAutoFit/>
          </a:bodyPr>
          <a:lstStyle/>
          <a:p>
            <a:r>
              <a:rPr lang="en-US" dirty="0"/>
              <a:t> </a:t>
            </a:r>
          </a:p>
        </p:txBody>
      </p:sp>
      <p:pic>
        <p:nvPicPr>
          <p:cNvPr id="1026" name="Picture 2">
            <a:extLst>
              <a:ext uri="{FF2B5EF4-FFF2-40B4-BE49-F238E27FC236}">
                <a16:creationId xmlns:a16="http://schemas.microsoft.com/office/drawing/2014/main" id="{AC271EB6-4692-4026-8F34-27DC6E936D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8634" y="1806794"/>
            <a:ext cx="4444297" cy="33367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90AA361-3D71-43A4-8244-FC9CCA08C791}"/>
              </a:ext>
            </a:extLst>
          </p:cNvPr>
          <p:cNvSpPr/>
          <p:nvPr/>
        </p:nvSpPr>
        <p:spPr>
          <a:xfrm>
            <a:off x="4453217" y="2387084"/>
            <a:ext cx="237566" cy="369332"/>
          </a:xfrm>
          <a:prstGeom prst="rect">
            <a:avLst/>
          </a:prstGeom>
        </p:spPr>
        <p:txBody>
          <a:bodyPr wrap="none">
            <a:spAutoFit/>
          </a:bodyPr>
          <a:lstStyle/>
          <a:p>
            <a:r>
              <a:rPr lang="en-US" dirty="0"/>
              <a:t> </a:t>
            </a:r>
          </a:p>
        </p:txBody>
      </p:sp>
      <p:sp>
        <p:nvSpPr>
          <p:cNvPr id="6" name="Rectangle 5">
            <a:extLst>
              <a:ext uri="{FF2B5EF4-FFF2-40B4-BE49-F238E27FC236}">
                <a16:creationId xmlns:a16="http://schemas.microsoft.com/office/drawing/2014/main" id="{1205DBE9-DEF8-45A0-A513-2897B9EA3998}"/>
              </a:ext>
            </a:extLst>
          </p:cNvPr>
          <p:cNvSpPr/>
          <p:nvPr/>
        </p:nvSpPr>
        <p:spPr>
          <a:xfrm>
            <a:off x="4453217" y="2387084"/>
            <a:ext cx="237566" cy="369332"/>
          </a:xfrm>
          <a:prstGeom prst="rect">
            <a:avLst/>
          </a:prstGeom>
        </p:spPr>
        <p:txBody>
          <a:bodyPr wrap="none">
            <a:spAutoFit/>
          </a:bodyPr>
          <a:lstStyle/>
          <a:p>
            <a:r>
              <a:rPr lang="en-US" dirty="0"/>
              <a:t> </a:t>
            </a:r>
          </a:p>
        </p:txBody>
      </p:sp>
      <p:sp>
        <p:nvSpPr>
          <p:cNvPr id="2" name="Text Placeholder 1"/>
          <p:cNvSpPr>
            <a:spLocks noGrp="1"/>
          </p:cNvSpPr>
          <p:nvPr>
            <p:ph type="body" sz="quarter" idx="11"/>
          </p:nvPr>
        </p:nvSpPr>
        <p:spPr>
          <a:xfrm>
            <a:off x="329414" y="960120"/>
            <a:ext cx="8665850" cy="3196094"/>
          </a:xfrm>
        </p:spPr>
        <p:txBody>
          <a:bodyPr/>
          <a:lstStyle/>
          <a:p>
            <a:r>
              <a:rPr lang="en-US" dirty="0"/>
              <a:t>Body’s natural reaction to any perceived demands or threats - physical, mental, or emotional - that is placed upon it</a:t>
            </a:r>
          </a:p>
          <a:p>
            <a:endParaRPr lang="en-US" dirty="0"/>
          </a:p>
          <a:p>
            <a:endParaRPr lang="en-US" dirty="0"/>
          </a:p>
        </p:txBody>
      </p:sp>
    </p:spTree>
    <p:extLst>
      <p:ext uri="{BB962C8B-B14F-4D97-AF65-F5344CB8AC3E}">
        <p14:creationId xmlns:p14="http://schemas.microsoft.com/office/powerpoint/2010/main" val="858603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71757" y="457332"/>
            <a:ext cx="8184662" cy="744000"/>
          </a:xfrm>
        </p:spPr>
        <p:txBody>
          <a:bodyPr/>
          <a:lstStyle/>
          <a:p>
            <a:r>
              <a:rPr lang="en-US" dirty="0"/>
              <a:t>Causes of Stress</a:t>
            </a:r>
          </a:p>
        </p:txBody>
      </p:sp>
      <p:sp>
        <p:nvSpPr>
          <p:cNvPr id="3" name="Text Placeholder 2"/>
          <p:cNvSpPr>
            <a:spLocks noGrp="1"/>
          </p:cNvSpPr>
          <p:nvPr>
            <p:ph type="body" sz="quarter" idx="11"/>
          </p:nvPr>
        </p:nvSpPr>
        <p:spPr>
          <a:xfrm>
            <a:off x="659305" y="1328467"/>
            <a:ext cx="8196210" cy="2985701"/>
          </a:xfrm>
        </p:spPr>
        <p:txBody>
          <a:bodyPr/>
          <a:lstStyle/>
          <a:p>
            <a:r>
              <a:rPr lang="en-US" sz="2800" dirty="0"/>
              <a:t>Environmental factors </a:t>
            </a:r>
          </a:p>
          <a:p>
            <a:r>
              <a:rPr lang="en-US" sz="2800" dirty="0"/>
              <a:t>Changes/Transitions </a:t>
            </a:r>
          </a:p>
          <a:p>
            <a:r>
              <a:rPr lang="en-US" sz="2800" dirty="0"/>
              <a:t>Social factors</a:t>
            </a:r>
          </a:p>
          <a:p>
            <a:r>
              <a:rPr lang="en-US" sz="2800" dirty="0"/>
              <a:t>Your thoughts </a:t>
            </a:r>
          </a:p>
          <a:p>
            <a:r>
              <a:rPr lang="en-US" sz="2800" dirty="0"/>
              <a:t>Physiological factors</a:t>
            </a:r>
            <a:endParaRPr lang="en-US" dirty="0"/>
          </a:p>
        </p:txBody>
      </p:sp>
    </p:spTree>
    <p:extLst>
      <p:ext uri="{BB962C8B-B14F-4D97-AF65-F5344CB8AC3E}">
        <p14:creationId xmlns:p14="http://schemas.microsoft.com/office/powerpoint/2010/main" val="289097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71757" y="561467"/>
            <a:ext cx="8184662" cy="743999"/>
          </a:xfrm>
        </p:spPr>
        <p:txBody>
          <a:bodyPr>
            <a:normAutofit/>
          </a:bodyPr>
          <a:lstStyle/>
          <a:p>
            <a:r>
              <a:rPr lang="en-US" sz="3200" dirty="0"/>
              <a:t>What does stress feel like for you?</a:t>
            </a:r>
          </a:p>
        </p:txBody>
      </p:sp>
      <p:sp>
        <p:nvSpPr>
          <p:cNvPr id="3" name="Text Placeholder 2"/>
          <p:cNvSpPr>
            <a:spLocks noGrp="1"/>
          </p:cNvSpPr>
          <p:nvPr>
            <p:ph type="body" sz="quarter" idx="11"/>
          </p:nvPr>
        </p:nvSpPr>
        <p:spPr>
          <a:xfrm>
            <a:off x="659305" y="1423358"/>
            <a:ext cx="7880846" cy="3174387"/>
          </a:xfrm>
        </p:spPr>
        <p:txBody>
          <a:bodyPr/>
          <a:lstStyle/>
          <a:p>
            <a:r>
              <a:rPr lang="en-US" sz="2800" dirty="0">
                <a:latin typeface="Orgon Slab Light" panose="02000503000000020004" pitchFamily="50" charset="0"/>
              </a:rPr>
              <a:t>Emotional signs: Feelings of anxiety, anger, sadness, frustration</a:t>
            </a:r>
          </a:p>
          <a:p>
            <a:r>
              <a:rPr lang="en-US" sz="2800" dirty="0">
                <a:latin typeface="Orgon Slab Light" panose="02000503000000020004" pitchFamily="50" charset="0"/>
              </a:rPr>
              <a:t>Behavioral signs: trouble sleeping, irritability, aggression, crying</a:t>
            </a:r>
          </a:p>
          <a:p>
            <a:r>
              <a:rPr lang="en-US" sz="2800" dirty="0">
                <a:latin typeface="Orgon Slab Light" panose="02000503000000020004" pitchFamily="50" charset="0"/>
              </a:rPr>
              <a:t>Physical signs: nausea, indigestion, increased heart rate, perspiration, breathing changes</a:t>
            </a:r>
          </a:p>
        </p:txBody>
      </p:sp>
    </p:spTree>
    <p:extLst>
      <p:ext uri="{BB962C8B-B14F-4D97-AF65-F5344CB8AC3E}">
        <p14:creationId xmlns:p14="http://schemas.microsoft.com/office/powerpoint/2010/main" val="3819347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59305" y="457332"/>
            <a:ext cx="8184662" cy="744000"/>
          </a:xfrm>
        </p:spPr>
        <p:txBody>
          <a:bodyPr>
            <a:normAutofit/>
          </a:bodyPr>
          <a:lstStyle/>
          <a:p>
            <a:r>
              <a:rPr lang="en-US" sz="3200" dirty="0"/>
              <a:t>Managing Stress Effectively</a:t>
            </a:r>
          </a:p>
        </p:txBody>
      </p:sp>
      <p:sp>
        <p:nvSpPr>
          <p:cNvPr id="3" name="Text Placeholder 2"/>
          <p:cNvSpPr>
            <a:spLocks noGrp="1"/>
          </p:cNvSpPr>
          <p:nvPr>
            <p:ph type="body" sz="quarter" idx="11"/>
          </p:nvPr>
        </p:nvSpPr>
        <p:spPr>
          <a:xfrm>
            <a:off x="659305" y="1101687"/>
            <a:ext cx="7570295" cy="3212481"/>
          </a:xfrm>
        </p:spPr>
        <p:txBody>
          <a:bodyPr/>
          <a:lstStyle/>
          <a:p>
            <a:pPr marL="0" indent="0">
              <a:buNone/>
            </a:pPr>
            <a:r>
              <a:rPr lang="en-US" sz="2200" dirty="0"/>
              <a:t>Two Types of Coping Strategies</a:t>
            </a:r>
          </a:p>
          <a:p>
            <a:r>
              <a:rPr lang="en-US" sz="2200" b="1" dirty="0"/>
              <a:t>Problem Focused </a:t>
            </a:r>
            <a:r>
              <a:rPr lang="en-US" sz="2200" dirty="0"/>
              <a:t>– reducing or eliminating stressor or the cause of the problem</a:t>
            </a:r>
          </a:p>
          <a:p>
            <a:r>
              <a:rPr lang="en-US" sz="2200" b="1" dirty="0"/>
              <a:t>Emotion Focused </a:t>
            </a:r>
            <a:r>
              <a:rPr lang="en-US" sz="2200" dirty="0"/>
              <a:t>– reducing or preventing emotional reaction, managing feelings</a:t>
            </a:r>
          </a:p>
          <a:p>
            <a:endParaRPr lang="en-US" sz="800" dirty="0"/>
          </a:p>
          <a:p>
            <a:pPr marL="0" indent="0">
              <a:buNone/>
            </a:pPr>
            <a:r>
              <a:rPr lang="en-US" sz="2200" dirty="0"/>
              <a:t>Active versus Distractive</a:t>
            </a:r>
          </a:p>
          <a:p>
            <a:r>
              <a:rPr lang="en-US" sz="2200" b="1" dirty="0"/>
              <a:t>Active</a:t>
            </a:r>
            <a:r>
              <a:rPr lang="en-US" sz="2200" dirty="0"/>
              <a:t> – awareness of the problem and going through steps to reduce a negative outcome</a:t>
            </a:r>
          </a:p>
          <a:p>
            <a:r>
              <a:rPr lang="en-US" sz="2200" b="1" dirty="0"/>
              <a:t>Distractive</a:t>
            </a:r>
            <a:r>
              <a:rPr lang="en-US" sz="2200" dirty="0"/>
              <a:t> – ignoring the issue, or denial of the problem</a:t>
            </a:r>
          </a:p>
          <a:p>
            <a:pPr marL="0" indent="0">
              <a:buNone/>
            </a:pPr>
            <a:endParaRPr lang="en-US" sz="2800" dirty="0"/>
          </a:p>
        </p:txBody>
      </p:sp>
    </p:spTree>
    <p:extLst>
      <p:ext uri="{BB962C8B-B14F-4D97-AF65-F5344CB8AC3E}">
        <p14:creationId xmlns:p14="http://schemas.microsoft.com/office/powerpoint/2010/main" val="698976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website&#10;&#10;Description automatically generated">
            <a:extLst>
              <a:ext uri="{FF2B5EF4-FFF2-40B4-BE49-F238E27FC236}">
                <a16:creationId xmlns:a16="http://schemas.microsoft.com/office/drawing/2014/main" id="{2E3BF562-5C3C-405D-A2B4-5FC61620C364}"/>
              </a:ext>
            </a:extLst>
          </p:cNvPr>
          <p:cNvPicPr>
            <a:picLocks noChangeAspect="1"/>
          </p:cNvPicPr>
          <p:nvPr/>
        </p:nvPicPr>
        <p:blipFill>
          <a:blip r:embed="rId3"/>
          <a:stretch>
            <a:fillRect/>
          </a:stretch>
        </p:blipFill>
        <p:spPr>
          <a:xfrm>
            <a:off x="1444662" y="150732"/>
            <a:ext cx="6492241" cy="5211368"/>
          </a:xfrm>
          <a:prstGeom prst="rect">
            <a:avLst/>
          </a:prstGeom>
        </p:spPr>
      </p:pic>
      <p:sp>
        <p:nvSpPr>
          <p:cNvPr id="2" name="Rectangle 1">
            <a:extLst>
              <a:ext uri="{FF2B5EF4-FFF2-40B4-BE49-F238E27FC236}">
                <a16:creationId xmlns:a16="http://schemas.microsoft.com/office/drawing/2014/main" id="{53BD6722-8B2C-48C1-9622-30C4720289E9}"/>
              </a:ext>
            </a:extLst>
          </p:cNvPr>
          <p:cNvSpPr/>
          <p:nvPr/>
        </p:nvSpPr>
        <p:spPr>
          <a:xfrm>
            <a:off x="4453217" y="2387084"/>
            <a:ext cx="23756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2114644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190;p32">
            <a:extLst>
              <a:ext uri="{FF2B5EF4-FFF2-40B4-BE49-F238E27FC236}">
                <a16:creationId xmlns:a16="http://schemas.microsoft.com/office/drawing/2014/main" id="{AE9144B7-86F9-4BD9-8B3C-D1F87B862628}"/>
              </a:ext>
            </a:extLst>
          </p:cNvPr>
          <p:cNvPicPr preferRelativeResize="0"/>
          <p:nvPr/>
        </p:nvPicPr>
        <p:blipFill rotWithShape="1">
          <a:blip r:embed="rId3">
            <a:alphaModFix/>
          </a:blip>
          <a:srcRect/>
          <a:stretch/>
        </p:blipFill>
        <p:spPr>
          <a:xfrm>
            <a:off x="0" y="-137160"/>
            <a:ext cx="9144000" cy="5472185"/>
          </a:xfrm>
          <a:prstGeom prst="rect">
            <a:avLst/>
          </a:prstGeom>
          <a:noFill/>
          <a:ln>
            <a:noFill/>
          </a:ln>
        </p:spPr>
      </p:pic>
      <p:sp>
        <p:nvSpPr>
          <p:cNvPr id="2" name="Text Placeholder 1">
            <a:extLst>
              <a:ext uri="{FF2B5EF4-FFF2-40B4-BE49-F238E27FC236}">
                <a16:creationId xmlns:a16="http://schemas.microsoft.com/office/drawing/2014/main" id="{E4EF8062-D12C-4A2B-A0B1-BADF553D331E}"/>
              </a:ext>
            </a:extLst>
          </p:cNvPr>
          <p:cNvSpPr>
            <a:spLocks noGrp="1"/>
          </p:cNvSpPr>
          <p:nvPr>
            <p:ph type="body" sz="quarter" idx="10"/>
          </p:nvPr>
        </p:nvSpPr>
        <p:spPr>
          <a:xfrm>
            <a:off x="160182" y="332752"/>
            <a:ext cx="8568838" cy="743999"/>
          </a:xfrm>
        </p:spPr>
        <p:txBody>
          <a:bodyPr/>
          <a:lstStyle/>
          <a:p>
            <a:r>
              <a:rPr lang="en-US" dirty="0"/>
              <a:t> Strategies to manage stress</a:t>
            </a:r>
          </a:p>
          <a:p>
            <a:endParaRPr lang="en-US" dirty="0"/>
          </a:p>
        </p:txBody>
      </p:sp>
      <p:sp>
        <p:nvSpPr>
          <p:cNvPr id="3" name="Text Placeholder 2">
            <a:extLst>
              <a:ext uri="{FF2B5EF4-FFF2-40B4-BE49-F238E27FC236}">
                <a16:creationId xmlns:a16="http://schemas.microsoft.com/office/drawing/2014/main" id="{235AAA8B-8E0A-4F85-ACC7-AD09BF5B54F7}"/>
              </a:ext>
            </a:extLst>
          </p:cNvPr>
          <p:cNvSpPr>
            <a:spLocks noGrp="1"/>
          </p:cNvSpPr>
          <p:nvPr>
            <p:ph type="body" sz="quarter" idx="11"/>
          </p:nvPr>
        </p:nvSpPr>
        <p:spPr>
          <a:xfrm>
            <a:off x="287581" y="1022632"/>
            <a:ext cx="8567934" cy="3291536"/>
          </a:xfrm>
        </p:spPr>
        <p:txBody>
          <a:bodyPr/>
          <a:lstStyle/>
          <a:p>
            <a:pPr fontAlgn="base"/>
            <a:r>
              <a:rPr lang="en-US" sz="2800" dirty="0"/>
              <a:t>Yoga</a:t>
            </a:r>
          </a:p>
          <a:p>
            <a:pPr fontAlgn="base"/>
            <a:r>
              <a:rPr lang="en-US" sz="2800" dirty="0"/>
              <a:t>Self-Massage</a:t>
            </a:r>
          </a:p>
          <a:p>
            <a:pPr fontAlgn="base"/>
            <a:r>
              <a:rPr lang="en-US" sz="2800" dirty="0"/>
              <a:t>Progressive Relaxation</a:t>
            </a:r>
          </a:p>
          <a:p>
            <a:pPr fontAlgn="base"/>
            <a:r>
              <a:rPr lang="en-US" sz="2800" dirty="0"/>
              <a:t>Mental Imagery</a:t>
            </a:r>
          </a:p>
          <a:p>
            <a:endParaRPr lang="en-US" dirty="0"/>
          </a:p>
        </p:txBody>
      </p:sp>
      <p:sp>
        <p:nvSpPr>
          <p:cNvPr id="4" name="Rectangle 3">
            <a:extLst>
              <a:ext uri="{FF2B5EF4-FFF2-40B4-BE49-F238E27FC236}">
                <a16:creationId xmlns:a16="http://schemas.microsoft.com/office/drawing/2014/main" id="{570DE70B-692D-4CA4-B517-A10E023766AC}"/>
              </a:ext>
            </a:extLst>
          </p:cNvPr>
          <p:cNvSpPr/>
          <p:nvPr/>
        </p:nvSpPr>
        <p:spPr>
          <a:xfrm>
            <a:off x="2192215" y="1477108"/>
            <a:ext cx="2498568" cy="369332"/>
          </a:xfrm>
          <a:prstGeom prst="rect">
            <a:avLst/>
          </a:prstGeom>
        </p:spPr>
        <p:txBody>
          <a:bodyPr wrap="square">
            <a:spAutoFit/>
          </a:bodyPr>
          <a:lstStyle/>
          <a:p>
            <a:r>
              <a:rPr lang="en-US" dirty="0"/>
              <a:t> </a:t>
            </a:r>
          </a:p>
        </p:txBody>
      </p:sp>
      <p:sp>
        <p:nvSpPr>
          <p:cNvPr id="5" name="Rectangle 4">
            <a:extLst>
              <a:ext uri="{FF2B5EF4-FFF2-40B4-BE49-F238E27FC236}">
                <a16:creationId xmlns:a16="http://schemas.microsoft.com/office/drawing/2014/main" id="{D06E258F-DE79-48D2-9135-DC5B92241421}"/>
              </a:ext>
            </a:extLst>
          </p:cNvPr>
          <p:cNvSpPr/>
          <p:nvPr/>
        </p:nvSpPr>
        <p:spPr>
          <a:xfrm>
            <a:off x="4444601" y="1623698"/>
            <a:ext cx="4128076" cy="369332"/>
          </a:xfrm>
          <a:prstGeom prst="rect">
            <a:avLst/>
          </a:prstGeom>
        </p:spPr>
        <p:txBody>
          <a:bodyPr wrap="square">
            <a:spAutoFit/>
          </a:bodyPr>
          <a:lstStyle/>
          <a:p>
            <a:r>
              <a:rPr lang="en-US" dirty="0"/>
              <a:t>  </a:t>
            </a:r>
          </a:p>
        </p:txBody>
      </p:sp>
    </p:spTree>
    <p:extLst>
      <p:ext uri="{BB962C8B-B14F-4D97-AF65-F5344CB8AC3E}">
        <p14:creationId xmlns:p14="http://schemas.microsoft.com/office/powerpoint/2010/main" val="2072173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C50BAF-F814-42BB-B1AC-99DD90A83250}"/>
              </a:ext>
            </a:extLst>
          </p:cNvPr>
          <p:cNvSpPr>
            <a:spLocks noGrp="1"/>
          </p:cNvSpPr>
          <p:nvPr>
            <p:ph type="body" sz="quarter" idx="10"/>
          </p:nvPr>
        </p:nvSpPr>
        <p:spPr/>
        <p:txBody>
          <a:bodyPr/>
          <a:lstStyle/>
          <a:p>
            <a:r>
              <a:rPr lang="en-US" dirty="0"/>
              <a:t>Strategies - Grounding</a:t>
            </a:r>
          </a:p>
        </p:txBody>
      </p:sp>
      <p:pic>
        <p:nvPicPr>
          <p:cNvPr id="5" name="Picture 4" descr="A picture containing timeline&#10;&#10;Description automatically generated">
            <a:extLst>
              <a:ext uri="{FF2B5EF4-FFF2-40B4-BE49-F238E27FC236}">
                <a16:creationId xmlns:a16="http://schemas.microsoft.com/office/drawing/2014/main" id="{24F9E5EC-780C-4347-89B1-4A6BD8BE087E}"/>
              </a:ext>
            </a:extLst>
          </p:cNvPr>
          <p:cNvPicPr>
            <a:picLocks noChangeAspect="1"/>
          </p:cNvPicPr>
          <p:nvPr/>
        </p:nvPicPr>
        <p:blipFill rotWithShape="1">
          <a:blip r:embed="rId2"/>
          <a:srcRect t="11874" b="11766"/>
          <a:stretch/>
        </p:blipFill>
        <p:spPr>
          <a:xfrm>
            <a:off x="2296055" y="757154"/>
            <a:ext cx="4551890" cy="4249186"/>
          </a:xfrm>
          <a:prstGeom prst="rect">
            <a:avLst/>
          </a:prstGeom>
        </p:spPr>
      </p:pic>
    </p:spTree>
    <p:extLst>
      <p:ext uri="{BB962C8B-B14F-4D97-AF65-F5344CB8AC3E}">
        <p14:creationId xmlns:p14="http://schemas.microsoft.com/office/powerpoint/2010/main" val="3650193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33E30D-FC45-46AF-B9BD-2933A07A6321}"/>
              </a:ext>
            </a:extLst>
          </p:cNvPr>
          <p:cNvSpPr>
            <a:spLocks noGrp="1"/>
          </p:cNvSpPr>
          <p:nvPr>
            <p:ph type="body" sz="quarter" idx="10"/>
          </p:nvPr>
        </p:nvSpPr>
        <p:spPr/>
        <p:txBody>
          <a:bodyPr/>
          <a:lstStyle/>
          <a:p>
            <a:r>
              <a:rPr lang="en-US" dirty="0"/>
              <a:t>Strategies - Breathing</a:t>
            </a:r>
          </a:p>
        </p:txBody>
      </p:sp>
      <p:sp>
        <p:nvSpPr>
          <p:cNvPr id="4" name="Rectangle 3">
            <a:extLst>
              <a:ext uri="{FF2B5EF4-FFF2-40B4-BE49-F238E27FC236}">
                <a16:creationId xmlns:a16="http://schemas.microsoft.com/office/drawing/2014/main" id="{F01907DF-EB58-4637-B4C6-450D173E8D44}"/>
              </a:ext>
            </a:extLst>
          </p:cNvPr>
          <p:cNvSpPr/>
          <p:nvPr/>
        </p:nvSpPr>
        <p:spPr>
          <a:xfrm>
            <a:off x="4453217" y="2387084"/>
            <a:ext cx="237566" cy="369332"/>
          </a:xfrm>
          <a:prstGeom prst="rect">
            <a:avLst/>
          </a:prstGeom>
        </p:spPr>
        <p:txBody>
          <a:bodyPr wrap="none">
            <a:spAutoFit/>
          </a:bodyPr>
          <a:lstStyle/>
          <a:p>
            <a:r>
              <a:rPr lang="en-US" dirty="0"/>
              <a:t> </a:t>
            </a:r>
          </a:p>
        </p:txBody>
      </p:sp>
      <p:pic>
        <p:nvPicPr>
          <p:cNvPr id="7" name="Picture 6" descr="A picture containing text, toy, doll, vector graphics&#10;&#10;Description automatically generated">
            <a:extLst>
              <a:ext uri="{FF2B5EF4-FFF2-40B4-BE49-F238E27FC236}">
                <a16:creationId xmlns:a16="http://schemas.microsoft.com/office/drawing/2014/main" id="{6B4FA1CE-D8E3-40F2-83C2-9C7906F81CE6}"/>
              </a:ext>
            </a:extLst>
          </p:cNvPr>
          <p:cNvPicPr>
            <a:picLocks noChangeAspect="1"/>
          </p:cNvPicPr>
          <p:nvPr/>
        </p:nvPicPr>
        <p:blipFill>
          <a:blip r:embed="rId2"/>
          <a:stretch>
            <a:fillRect/>
          </a:stretch>
        </p:blipFill>
        <p:spPr>
          <a:xfrm>
            <a:off x="1065530" y="902782"/>
            <a:ext cx="6775373" cy="3811147"/>
          </a:xfrm>
          <a:prstGeom prst="rect">
            <a:avLst/>
          </a:prstGeom>
        </p:spPr>
      </p:pic>
    </p:spTree>
    <p:extLst>
      <p:ext uri="{BB962C8B-B14F-4D97-AF65-F5344CB8AC3E}">
        <p14:creationId xmlns:p14="http://schemas.microsoft.com/office/powerpoint/2010/main" val="687248773"/>
      </p:ext>
    </p:extLst>
  </p:cSld>
  <p:clrMapOvr>
    <a:masterClrMapping/>
  </p:clrMapOvr>
</p:sld>
</file>

<file path=ppt/theme/theme1.xml><?xml version="1.0" encoding="utf-8"?>
<a:theme xmlns:a="http://schemas.openxmlformats.org/drawingml/2006/main" name="1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MDD">
      <a:dk1>
        <a:srgbClr val="509E2F"/>
      </a:dk1>
      <a:lt1>
        <a:srgbClr val="B2B4B2"/>
      </a:lt1>
      <a:dk2>
        <a:srgbClr val="509E6F"/>
      </a:dk2>
      <a:lt2>
        <a:srgbClr val="FFFFFF"/>
      </a:lt2>
      <a:accent1>
        <a:srgbClr val="78BE20"/>
      </a:accent1>
      <a:accent2>
        <a:srgbClr val="003B49"/>
      </a:accent2>
      <a:accent3>
        <a:srgbClr val="FDDA24"/>
      </a:accent3>
      <a:accent4>
        <a:srgbClr val="E87722"/>
      </a:accent4>
      <a:accent5>
        <a:srgbClr val="2DCCD3"/>
      </a:accent5>
      <a:accent6>
        <a:srgbClr val="005F83"/>
      </a:accent6>
      <a:hlink>
        <a:srgbClr val="2BC3C9"/>
      </a:hlink>
      <a:folHlink>
        <a:srgbClr val="E0621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16387</TotalTime>
  <Words>723</Words>
  <Application>Microsoft Office PowerPoint</Application>
  <PresentationFormat>On-screen Show (16:9)</PresentationFormat>
  <Paragraphs>94</Paragraphs>
  <Slides>12</Slides>
  <Notes>7</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12</vt:i4>
      </vt:variant>
    </vt:vector>
  </HeadingPairs>
  <TitlesOfParts>
    <vt:vector size="23" baseType="lpstr">
      <vt:lpstr>Arial</vt:lpstr>
      <vt:lpstr>Calibri</vt:lpstr>
      <vt:lpstr>Encode Sans Normal Black</vt:lpstr>
      <vt:lpstr>Lucida Grande</vt:lpstr>
      <vt:lpstr>Orgon Slab</vt:lpstr>
      <vt:lpstr>Orgon Slab ExtraLight</vt:lpstr>
      <vt:lpstr>Orgon Slab Light</vt:lpstr>
      <vt:lpstr>Orgon Slab Medium</vt:lpstr>
      <vt:lpstr>1_Custom Design</vt:lpstr>
      <vt:lpstr>2_Custom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Alanya Cannon</dc:creator>
  <cp:lastModifiedBy>Gargus, Jessica E</cp:lastModifiedBy>
  <cp:revision>51</cp:revision>
  <dcterms:created xsi:type="dcterms:W3CDTF">2014-10-14T00:51:43Z</dcterms:created>
  <dcterms:modified xsi:type="dcterms:W3CDTF">2021-02-08T17:07:41Z</dcterms:modified>
</cp:coreProperties>
</file>